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1" r:id="rId3"/>
    <p:sldId id="264" r:id="rId4"/>
    <p:sldId id="259" r:id="rId5"/>
    <p:sldId id="263" r:id="rId6"/>
    <p:sldId id="262" r:id="rId7"/>
  </p:sldIdLst>
  <p:sldSz cx="6858000" cy="12192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j" initials="sj" lastIdx="1" clrIdx="0">
    <p:extLst>
      <p:ext uri="{19B8F6BF-5375-455C-9EA6-DF929625EA0E}">
        <p15:presenceInfo xmlns:p15="http://schemas.microsoft.com/office/powerpoint/2012/main" userId="sj" providerId="None"/>
      </p:ext>
    </p:extLst>
  </p:cmAuthor>
  <p:cmAuthor id="2" name="Bettina Stein" initials="BS" lastIdx="15" clrIdx="1">
    <p:extLst>
      <p:ext uri="{19B8F6BF-5375-455C-9EA6-DF929625EA0E}">
        <p15:presenceInfo xmlns:p15="http://schemas.microsoft.com/office/powerpoint/2012/main" userId="a79777213b8f673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1" autoAdjust="0"/>
    <p:restoredTop sz="94648"/>
  </p:normalViewPr>
  <p:slideViewPr>
    <p:cSldViewPr snapToGrid="0">
      <p:cViewPr>
        <p:scale>
          <a:sx n="66" d="100"/>
          <a:sy n="66" d="100"/>
        </p:scale>
        <p:origin x="2338" y="-5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395718A2-2E82-440F-924C-8F520D35B01B}" type="datetimeFigureOut">
              <a:rPr lang="de-DE" smtClean="0"/>
              <a:t>28.05.2021</a:t>
            </a:fld>
            <a:endParaRPr lang="de-DE"/>
          </a:p>
        </p:txBody>
      </p:sp>
      <p:sp>
        <p:nvSpPr>
          <p:cNvPr id="4" name="Folienbildplatzhalter 3"/>
          <p:cNvSpPr>
            <a:spLocks noGrp="1" noRot="1" noChangeAspect="1"/>
          </p:cNvSpPr>
          <p:nvPr>
            <p:ph type="sldImg" idx="2"/>
          </p:nvPr>
        </p:nvSpPr>
        <p:spPr>
          <a:xfrm>
            <a:off x="2581275" y="1279525"/>
            <a:ext cx="1943100" cy="34544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610EAEEF-79A3-4230-A87B-CD3CE0462238}" type="slidenum">
              <a:rPr lang="de-DE" smtClean="0"/>
              <a:t>‹Nr.›</a:t>
            </a:fld>
            <a:endParaRPr lang="de-DE"/>
          </a:p>
        </p:txBody>
      </p:sp>
    </p:spTree>
    <p:extLst>
      <p:ext uri="{BB962C8B-B14F-4D97-AF65-F5344CB8AC3E}">
        <p14:creationId xmlns:p14="http://schemas.microsoft.com/office/powerpoint/2010/main" val="412262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01F4DDB-EFDF-486B-B322-120BA2A0706D}" type="datetimeFigureOut">
              <a:rPr lang="de-DE" smtClean="0"/>
              <a:t>28.05.2021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8F9732-A9E3-418B-BD02-468564B13F69}" type="slidenum">
              <a:rPr lang="de-DE" smtClean="0"/>
              <a:t>‹Nr.›</a:t>
            </a:fld>
            <a:endParaRPr lang="de-DE"/>
          </a:p>
        </p:txBody>
      </p:sp>
      <p:pic>
        <p:nvPicPr>
          <p:cNvPr id="7" name="Bild 4">
            <a:extLst>
              <a:ext uri="{FF2B5EF4-FFF2-40B4-BE49-F238E27FC236}">
                <a16:creationId xmlns:a16="http://schemas.microsoft.com/office/drawing/2014/main" id="{744EF341-A863-43AA-8428-20A6250B83B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06988" y="657918"/>
            <a:ext cx="1931187" cy="1089812"/>
          </a:xfrm>
          <a:prstGeom prst="rect">
            <a:avLst/>
          </a:prstGeom>
          <a:noFill/>
          <a:extLst>
            <a:ext uri="{909E8E84-426E-40DD-AFC4-6F175D3DCCD1}">
              <a14:hiddenFill xmlns:a14="http://schemas.microsoft.com/office/drawing/2010/main">
                <a:solidFill>
                  <a:srgbClr val="FFFFFF"/>
                </a:solidFill>
              </a14:hiddenFill>
            </a:ext>
          </a:extLst>
        </p:spPr>
      </p:pic>
      <p:pic>
        <p:nvPicPr>
          <p:cNvPr id="8" name="Grafik 3">
            <a:extLst>
              <a:ext uri="{FF2B5EF4-FFF2-40B4-BE49-F238E27FC236}">
                <a16:creationId xmlns:a16="http://schemas.microsoft.com/office/drawing/2014/main" id="{48831D17-7D99-4CEE-8223-5E4AB1740EC6}"/>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354437" y="655352"/>
            <a:ext cx="2073275" cy="1135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482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1F4DDB-EFDF-486B-B322-120BA2A0706D}" type="datetimeFigureOut">
              <a:rPr lang="de-DE" smtClean="0"/>
              <a:t>28.05.2021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8F9732-A9E3-418B-BD02-468564B13F69}" type="slidenum">
              <a:rPr lang="de-DE" smtClean="0"/>
              <a:t>‹Nr.›</a:t>
            </a:fld>
            <a:endParaRPr lang="de-DE"/>
          </a:p>
        </p:txBody>
      </p:sp>
    </p:spTree>
    <p:extLst>
      <p:ext uri="{BB962C8B-B14F-4D97-AF65-F5344CB8AC3E}">
        <p14:creationId xmlns:p14="http://schemas.microsoft.com/office/powerpoint/2010/main" val="199191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1F4DDB-EFDF-486B-B322-120BA2A0706D}" type="datetimeFigureOut">
              <a:rPr lang="de-DE" smtClean="0"/>
              <a:t>28.05.2021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8F9732-A9E3-418B-BD02-468564B13F69}" type="slidenum">
              <a:rPr lang="de-DE" smtClean="0"/>
              <a:t>‹Nr.›</a:t>
            </a:fld>
            <a:endParaRPr lang="de-DE"/>
          </a:p>
        </p:txBody>
      </p:sp>
    </p:spTree>
    <p:extLst>
      <p:ext uri="{BB962C8B-B14F-4D97-AF65-F5344CB8AC3E}">
        <p14:creationId xmlns:p14="http://schemas.microsoft.com/office/powerpoint/2010/main" val="308367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1F4DDB-EFDF-486B-B322-120BA2A0706D}" type="datetimeFigureOut">
              <a:rPr lang="de-DE" smtClean="0"/>
              <a:t>28.05.2021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8F9732-A9E3-418B-BD02-468564B13F69}" type="slidenum">
              <a:rPr lang="de-DE" smtClean="0"/>
              <a:t>‹Nr.›</a:t>
            </a:fld>
            <a:endParaRPr lang="de-DE"/>
          </a:p>
        </p:txBody>
      </p:sp>
    </p:spTree>
    <p:extLst>
      <p:ext uri="{BB962C8B-B14F-4D97-AF65-F5344CB8AC3E}">
        <p14:creationId xmlns:p14="http://schemas.microsoft.com/office/powerpoint/2010/main" val="3021305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01F4DDB-EFDF-486B-B322-120BA2A0706D}" type="datetimeFigureOut">
              <a:rPr lang="de-DE" smtClean="0"/>
              <a:t>28.05.2021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8F9732-A9E3-418B-BD02-468564B13F69}" type="slidenum">
              <a:rPr lang="de-DE" smtClean="0"/>
              <a:t>‹Nr.›</a:t>
            </a:fld>
            <a:endParaRPr lang="de-DE"/>
          </a:p>
        </p:txBody>
      </p:sp>
    </p:spTree>
    <p:extLst>
      <p:ext uri="{BB962C8B-B14F-4D97-AF65-F5344CB8AC3E}">
        <p14:creationId xmlns:p14="http://schemas.microsoft.com/office/powerpoint/2010/main" val="4153587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01F4DDB-EFDF-486B-B322-120BA2A0706D}" type="datetimeFigureOut">
              <a:rPr lang="de-DE" smtClean="0"/>
              <a:t>28.05.2021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8F9732-A9E3-418B-BD02-468564B13F69}" type="slidenum">
              <a:rPr lang="de-DE" smtClean="0"/>
              <a:t>‹Nr.›</a:t>
            </a:fld>
            <a:endParaRPr lang="de-DE"/>
          </a:p>
        </p:txBody>
      </p:sp>
    </p:spTree>
    <p:extLst>
      <p:ext uri="{BB962C8B-B14F-4D97-AF65-F5344CB8AC3E}">
        <p14:creationId xmlns:p14="http://schemas.microsoft.com/office/powerpoint/2010/main" val="285108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01F4DDB-EFDF-486B-B322-120BA2A0706D}" type="datetimeFigureOut">
              <a:rPr lang="de-DE" smtClean="0"/>
              <a:t>28.05.2021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98F9732-A9E3-418B-BD02-468564B13F69}" type="slidenum">
              <a:rPr lang="de-DE" smtClean="0"/>
              <a:t>‹Nr.›</a:t>
            </a:fld>
            <a:endParaRPr lang="de-DE"/>
          </a:p>
        </p:txBody>
      </p:sp>
    </p:spTree>
    <p:extLst>
      <p:ext uri="{BB962C8B-B14F-4D97-AF65-F5344CB8AC3E}">
        <p14:creationId xmlns:p14="http://schemas.microsoft.com/office/powerpoint/2010/main" val="3128948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01F4DDB-EFDF-486B-B322-120BA2A0706D}" type="datetimeFigureOut">
              <a:rPr lang="de-DE" smtClean="0"/>
              <a:t>28.05.2021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98F9732-A9E3-418B-BD02-468564B13F69}" type="slidenum">
              <a:rPr lang="de-DE" smtClean="0"/>
              <a:t>‹Nr.›</a:t>
            </a:fld>
            <a:endParaRPr lang="de-DE"/>
          </a:p>
        </p:txBody>
      </p:sp>
    </p:spTree>
    <p:extLst>
      <p:ext uri="{BB962C8B-B14F-4D97-AF65-F5344CB8AC3E}">
        <p14:creationId xmlns:p14="http://schemas.microsoft.com/office/powerpoint/2010/main" val="946265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F4DDB-EFDF-486B-B322-120BA2A0706D}" type="datetimeFigureOut">
              <a:rPr lang="de-DE" smtClean="0"/>
              <a:t>28.05.2021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98F9732-A9E3-418B-BD02-468564B13F69}" type="slidenum">
              <a:rPr lang="de-DE" smtClean="0"/>
              <a:t>‹Nr.›</a:t>
            </a:fld>
            <a:endParaRPr lang="de-DE"/>
          </a:p>
        </p:txBody>
      </p:sp>
    </p:spTree>
    <p:extLst>
      <p:ext uri="{BB962C8B-B14F-4D97-AF65-F5344CB8AC3E}">
        <p14:creationId xmlns:p14="http://schemas.microsoft.com/office/powerpoint/2010/main" val="159040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A01F4DDB-EFDF-486B-B322-120BA2A0706D}" type="datetimeFigureOut">
              <a:rPr lang="de-DE" smtClean="0"/>
              <a:t>28.05.2021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8F9732-A9E3-418B-BD02-468564B13F69}" type="slidenum">
              <a:rPr lang="de-DE" smtClean="0"/>
              <a:t>‹Nr.›</a:t>
            </a:fld>
            <a:endParaRPr lang="de-DE"/>
          </a:p>
        </p:txBody>
      </p:sp>
    </p:spTree>
    <p:extLst>
      <p:ext uri="{BB962C8B-B14F-4D97-AF65-F5344CB8AC3E}">
        <p14:creationId xmlns:p14="http://schemas.microsoft.com/office/powerpoint/2010/main" val="3815386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A01F4DDB-EFDF-486B-B322-120BA2A0706D}" type="datetimeFigureOut">
              <a:rPr lang="de-DE" smtClean="0"/>
              <a:t>28.05.2021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8F9732-A9E3-418B-BD02-468564B13F69}" type="slidenum">
              <a:rPr lang="de-DE" smtClean="0"/>
              <a:t>‹Nr.›</a:t>
            </a:fld>
            <a:endParaRPr lang="de-DE"/>
          </a:p>
        </p:txBody>
      </p:sp>
    </p:spTree>
    <p:extLst>
      <p:ext uri="{BB962C8B-B14F-4D97-AF65-F5344CB8AC3E}">
        <p14:creationId xmlns:p14="http://schemas.microsoft.com/office/powerpoint/2010/main" val="1002932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A01F4DDB-EFDF-486B-B322-120BA2A0706D}" type="datetimeFigureOut">
              <a:rPr lang="de-DE" smtClean="0"/>
              <a:t>28.05.2021</a:t>
            </a:fld>
            <a:endParaRPr lang="de-DE"/>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698F9732-A9E3-418B-BD02-468564B13F69}" type="slidenum">
              <a:rPr lang="de-DE" smtClean="0"/>
              <a:t>‹Nr.›</a:t>
            </a:fld>
            <a:endParaRPr lang="de-DE"/>
          </a:p>
        </p:txBody>
      </p:sp>
    </p:spTree>
    <p:extLst>
      <p:ext uri="{BB962C8B-B14F-4D97-AF65-F5344CB8AC3E}">
        <p14:creationId xmlns:p14="http://schemas.microsoft.com/office/powerpoint/2010/main" val="134531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playlist?list=PLDyk01ljxcrzJnDiTuJ2PX4_W2rBuC0vY" TargetMode="External"/><Relationship Id="rId7"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hyperlink" Target="http://www.backensholz.de/" TargetMode="External"/><Relationship Id="rId5" Type="http://schemas.openxmlformats.org/officeDocument/2006/relationships/hyperlink" Target="http://www.biospitzenkoeche-blog.de/" TargetMode="External"/><Relationship Id="rId4" Type="http://schemas.openxmlformats.org/officeDocument/2006/relationships/hyperlink" Target="http://www.oekolandbau.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Bild 4">
            <a:extLst>
              <a:ext uri="{FF2B5EF4-FFF2-40B4-BE49-F238E27FC236}">
                <a16:creationId xmlns:a16="http://schemas.microsoft.com/office/drawing/2014/main" id="{F6E11A56-AC33-4272-B4B5-CB17F573B86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988" y="657918"/>
            <a:ext cx="1931187" cy="1089812"/>
          </a:xfrm>
          <a:prstGeom prst="rect">
            <a:avLst/>
          </a:prstGeom>
          <a:noFill/>
          <a:extLst>
            <a:ext uri="{909E8E84-426E-40DD-AFC4-6F175D3DCCD1}">
              <a14:hiddenFill xmlns:a14="http://schemas.microsoft.com/office/drawing/2010/main">
                <a:solidFill>
                  <a:srgbClr val="FFFFFF"/>
                </a:solidFill>
              </a14:hiddenFill>
            </a:ext>
          </a:extLst>
        </p:spPr>
      </p:pic>
      <p:pic>
        <p:nvPicPr>
          <p:cNvPr id="1025" name="Grafik 3">
            <a:extLst>
              <a:ext uri="{FF2B5EF4-FFF2-40B4-BE49-F238E27FC236}">
                <a16:creationId xmlns:a16="http://schemas.microsoft.com/office/drawing/2014/main" id="{E5238F9E-8E45-4492-B55E-F128834E762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4437" y="655352"/>
            <a:ext cx="2073275" cy="113506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C42D9B9-B167-408A-86FF-530512913904}"/>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dirty="0"/>
          </a:p>
        </p:txBody>
      </p:sp>
      <p:sp>
        <p:nvSpPr>
          <p:cNvPr id="5" name="Rectangle 4">
            <a:extLst>
              <a:ext uri="{FF2B5EF4-FFF2-40B4-BE49-F238E27FC236}">
                <a16:creationId xmlns:a16="http://schemas.microsoft.com/office/drawing/2014/main" id="{696EC495-9201-4ADA-99EA-F1D92C5FFFE4}"/>
              </a:ext>
            </a:extLst>
          </p:cNvPr>
          <p:cNvSpPr>
            <a:spLocks noChangeArrowheads="1"/>
          </p:cNvSpPr>
          <p:nvPr/>
        </p:nvSpPr>
        <p:spPr bwMode="auto">
          <a:xfrm>
            <a:off x="0" y="15017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A17CBC36-0404-40A4-87FD-62EC5E476DD6}"/>
              </a:ext>
            </a:extLst>
          </p:cNvPr>
          <p:cNvSpPr>
            <a:spLocks noChangeArrowheads="1"/>
          </p:cNvSpPr>
          <p:nvPr/>
        </p:nvSpPr>
        <p:spPr bwMode="auto">
          <a:xfrm>
            <a:off x="0" y="263683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7" name="Textfeld 6">
            <a:extLst>
              <a:ext uri="{FF2B5EF4-FFF2-40B4-BE49-F238E27FC236}">
                <a16:creationId xmlns:a16="http://schemas.microsoft.com/office/drawing/2014/main" id="{741A41FD-016E-455A-9D85-40BC832C5BAC}"/>
              </a:ext>
            </a:extLst>
          </p:cNvPr>
          <p:cNvSpPr txBox="1"/>
          <p:nvPr/>
        </p:nvSpPr>
        <p:spPr>
          <a:xfrm>
            <a:off x="724446" y="1650679"/>
            <a:ext cx="2528256" cy="1261884"/>
          </a:xfrm>
          <a:prstGeom prst="rect">
            <a:avLst/>
          </a:prstGeom>
          <a:noFill/>
        </p:spPr>
        <p:txBody>
          <a:bodyPr wrap="none" rtlCol="0">
            <a:spAutoFit/>
          </a:bodyPr>
          <a:lstStyle/>
          <a:p>
            <a:pPr algn="ctr"/>
            <a:br>
              <a:rPr lang="de-DE" sz="2800" b="1" dirty="0">
                <a:latin typeface="Lato Light" panose="020F0502020204030203" pitchFamily="34" charset="0"/>
                <a:ea typeface="Lato Light" panose="020F0502020204030203" pitchFamily="34" charset="0"/>
                <a:cs typeface="Lato Light" panose="020F0502020204030203" pitchFamily="34" charset="0"/>
              </a:rPr>
            </a:br>
            <a:r>
              <a:rPr lang="de-DE" sz="2800" b="1" dirty="0">
                <a:latin typeface="Lato Light" panose="020F0502020204030203" pitchFamily="34" charset="0"/>
                <a:ea typeface="Lato Light" panose="020F0502020204030203" pitchFamily="34" charset="0"/>
                <a:cs typeface="Lato Light" panose="020F0502020204030203" pitchFamily="34" charset="0"/>
              </a:rPr>
              <a:t>BIOExpedition </a:t>
            </a:r>
          </a:p>
          <a:p>
            <a:pPr algn="ctr"/>
            <a:br>
              <a:rPr lang="de-DE" sz="400" b="1" dirty="0">
                <a:latin typeface="Lato Light" panose="020F0502020204030203" pitchFamily="34" charset="0"/>
                <a:ea typeface="Lato Light" panose="020F0502020204030203" pitchFamily="34" charset="0"/>
                <a:cs typeface="Lato Light" panose="020F0502020204030203" pitchFamily="34" charset="0"/>
              </a:rPr>
            </a:br>
            <a:endParaRPr lang="de-DE" sz="1600" b="1" dirty="0">
              <a:latin typeface="Lato Light" panose="020F0502020204030203" pitchFamily="34" charset="0"/>
              <a:ea typeface="Lato Light" panose="020F0502020204030203" pitchFamily="34" charset="0"/>
              <a:cs typeface="Lato Light" panose="020F0502020204030203" pitchFamily="34" charset="0"/>
            </a:endParaRPr>
          </a:p>
        </p:txBody>
      </p:sp>
      <p:sp>
        <p:nvSpPr>
          <p:cNvPr id="10" name="Textfeld 9">
            <a:extLst>
              <a:ext uri="{FF2B5EF4-FFF2-40B4-BE49-F238E27FC236}">
                <a16:creationId xmlns:a16="http://schemas.microsoft.com/office/drawing/2014/main" id="{919531D3-9B3C-4A95-A95F-BDBB448728EA}"/>
              </a:ext>
            </a:extLst>
          </p:cNvPr>
          <p:cNvSpPr txBox="1"/>
          <p:nvPr/>
        </p:nvSpPr>
        <p:spPr>
          <a:xfrm>
            <a:off x="-259204" y="3176591"/>
            <a:ext cx="4647636" cy="2062103"/>
          </a:xfrm>
          <a:prstGeom prst="rect">
            <a:avLst/>
          </a:prstGeom>
          <a:noFill/>
        </p:spPr>
        <p:txBody>
          <a:bodyPr wrap="square" rtlCol="0">
            <a:spAutoFit/>
          </a:bodyPr>
          <a:lstStyle/>
          <a:p>
            <a:pPr algn="ctr"/>
            <a:r>
              <a:rPr lang="de-DE" dirty="0">
                <a:latin typeface="Lato Light" panose="020F0502020204030203" pitchFamily="34" charset="0"/>
                <a:ea typeface="Lato Light" panose="020F0502020204030203" pitchFamily="34" charset="0"/>
                <a:cs typeface="Lato Light" panose="020F0502020204030203" pitchFamily="34" charset="0"/>
              </a:rPr>
              <a:t>mit </a:t>
            </a:r>
          </a:p>
          <a:p>
            <a:pPr algn="ctr"/>
            <a:r>
              <a:rPr lang="de-DE" dirty="0">
                <a:latin typeface="Lato Light" panose="020F0502020204030203" pitchFamily="34" charset="0"/>
                <a:ea typeface="Lato Light" panose="020F0502020204030203" pitchFamily="34" charset="0"/>
                <a:cs typeface="Lato Light" panose="020F0502020204030203" pitchFamily="34" charset="0"/>
              </a:rPr>
              <a:t>BIOSpitzenkoch </a:t>
            </a:r>
          </a:p>
          <a:p>
            <a:pPr algn="ctr"/>
            <a:r>
              <a:rPr lang="de-DE" dirty="0">
                <a:latin typeface="Lato Light" panose="020F0502020204030203" pitchFamily="34" charset="0"/>
                <a:ea typeface="Lato Light" panose="020F0502020204030203" pitchFamily="34" charset="0"/>
                <a:cs typeface="Lato Light" panose="020F0502020204030203" pitchFamily="34" charset="0"/>
              </a:rPr>
              <a:t>Sebastian Junge </a:t>
            </a:r>
            <a:br>
              <a:rPr lang="de-DE" dirty="0">
                <a:latin typeface="Lato Light" panose="020F0502020204030203" pitchFamily="34" charset="0"/>
                <a:ea typeface="Lato Light" panose="020F0502020204030203" pitchFamily="34" charset="0"/>
                <a:cs typeface="Lato Light" panose="020F0502020204030203" pitchFamily="34" charset="0"/>
              </a:rPr>
            </a:br>
            <a:endParaRPr lang="de-DE" dirty="0">
              <a:latin typeface="Lato Light" panose="020F0502020204030203" pitchFamily="34" charset="0"/>
              <a:ea typeface="Lato Light" panose="020F0502020204030203" pitchFamily="34" charset="0"/>
              <a:cs typeface="Lato Light" panose="020F0502020204030203" pitchFamily="34" charset="0"/>
            </a:endParaRPr>
          </a:p>
          <a:p>
            <a:pPr algn="ctr"/>
            <a:r>
              <a:rPr lang="de-DE" dirty="0">
                <a:latin typeface="Lato Light" panose="020F0502020204030203" pitchFamily="34" charset="0"/>
                <a:ea typeface="Lato Light" panose="020F0502020204030203" pitchFamily="34" charset="0"/>
                <a:cs typeface="Lato Light" panose="020F0502020204030203" pitchFamily="34" charset="0"/>
              </a:rPr>
              <a:t>&amp;</a:t>
            </a:r>
          </a:p>
          <a:p>
            <a:pPr algn="ctr"/>
            <a:r>
              <a:rPr lang="de-DE" dirty="0">
                <a:latin typeface="Lato Light" panose="020F0502020204030203" pitchFamily="34" charset="0"/>
                <a:ea typeface="Lato Light" panose="020F0502020204030203" pitchFamily="34" charset="0"/>
                <a:cs typeface="Lato Light" panose="020F0502020204030203" pitchFamily="34" charset="0"/>
              </a:rPr>
              <a:t>dem </a:t>
            </a:r>
            <a:r>
              <a:rPr lang="de-DE" dirty="0" err="1">
                <a:latin typeface="Lato Light" panose="020F0502020204030203" pitchFamily="34" charset="0"/>
                <a:ea typeface="Lato Light" panose="020F0502020204030203" pitchFamily="34" charset="0"/>
                <a:cs typeface="Lato Light" panose="020F0502020204030203" pitchFamily="34" charset="0"/>
              </a:rPr>
              <a:t>Hofteam</a:t>
            </a:r>
            <a:r>
              <a:rPr lang="de-DE">
                <a:latin typeface="Lato Light" panose="020F0502020204030203" pitchFamily="34" charset="0"/>
                <a:ea typeface="Lato Light" panose="020F0502020204030203" pitchFamily="34" charset="0"/>
                <a:cs typeface="Lato Light" panose="020F0502020204030203" pitchFamily="34" charset="0"/>
              </a:rPr>
              <a:t> </a:t>
            </a:r>
          </a:p>
          <a:p>
            <a:pPr algn="ctr"/>
            <a:r>
              <a:rPr lang="de-DE" err="1">
                <a:latin typeface="Lato Light" panose="020F0502020204030203" pitchFamily="34" charset="0"/>
                <a:ea typeface="Lato Light" panose="020F0502020204030203" pitchFamily="34" charset="0"/>
                <a:cs typeface="Lato Light" panose="020F0502020204030203" pitchFamily="34" charset="0"/>
              </a:rPr>
              <a:t>Backensholzer</a:t>
            </a:r>
            <a:r>
              <a:rPr lang="de-DE">
                <a:latin typeface="Lato Light" panose="020F0502020204030203" pitchFamily="34" charset="0"/>
                <a:ea typeface="Lato Light" panose="020F0502020204030203" pitchFamily="34" charset="0"/>
                <a:cs typeface="Lato Light" panose="020F0502020204030203" pitchFamily="34" charset="0"/>
              </a:rPr>
              <a:t> Hof</a:t>
            </a:r>
          </a:p>
        </p:txBody>
      </p:sp>
      <p:sp>
        <p:nvSpPr>
          <p:cNvPr id="18" name="Textfeld 17">
            <a:extLst>
              <a:ext uri="{FF2B5EF4-FFF2-40B4-BE49-F238E27FC236}">
                <a16:creationId xmlns:a16="http://schemas.microsoft.com/office/drawing/2014/main" id="{F6C64786-A158-4C51-8B7D-1A6AC30253C8}"/>
              </a:ext>
            </a:extLst>
          </p:cNvPr>
          <p:cNvSpPr txBox="1"/>
          <p:nvPr/>
        </p:nvSpPr>
        <p:spPr>
          <a:xfrm>
            <a:off x="1943223" y="5880307"/>
            <a:ext cx="2906565" cy="523220"/>
          </a:xfrm>
          <a:prstGeom prst="rect">
            <a:avLst/>
          </a:prstGeom>
          <a:noFill/>
        </p:spPr>
        <p:txBody>
          <a:bodyPr wrap="none" rtlCol="0">
            <a:spAutoFit/>
          </a:bodyPr>
          <a:lstStyle/>
          <a:p>
            <a:r>
              <a:rPr lang="de-DE" sz="2800" dirty="0">
                <a:solidFill>
                  <a:srgbClr val="C00000"/>
                </a:solidFill>
                <a:latin typeface="Avenir Book" panose="02000503020000020003" pitchFamily="2" charset="0"/>
                <a:ea typeface="Lato Light" panose="020F0502020204030203" pitchFamily="34" charset="0"/>
                <a:cs typeface="Lato Light" panose="020F0502020204030203" pitchFamily="34" charset="0"/>
              </a:rPr>
              <a:t>Sebastians Menü</a:t>
            </a:r>
          </a:p>
        </p:txBody>
      </p:sp>
      <p:sp>
        <p:nvSpPr>
          <p:cNvPr id="19" name="Textfeld 18">
            <a:extLst>
              <a:ext uri="{FF2B5EF4-FFF2-40B4-BE49-F238E27FC236}">
                <a16:creationId xmlns:a16="http://schemas.microsoft.com/office/drawing/2014/main" id="{1F6D5592-C23D-40B2-A30B-7DE55FD6D434}"/>
              </a:ext>
            </a:extLst>
          </p:cNvPr>
          <p:cNvSpPr txBox="1"/>
          <p:nvPr/>
        </p:nvSpPr>
        <p:spPr>
          <a:xfrm>
            <a:off x="267714" y="6692894"/>
            <a:ext cx="6257581" cy="4585871"/>
          </a:xfrm>
          <a:prstGeom prst="rect">
            <a:avLst/>
          </a:prstGeom>
          <a:noFill/>
        </p:spPr>
        <p:txBody>
          <a:bodyPr wrap="square" rtlCol="0">
            <a:spAutoFit/>
          </a:bodyPr>
          <a:lstStyle/>
          <a:p>
            <a:pPr algn="ctr"/>
            <a:r>
              <a:rPr lang="de-DE" dirty="0">
                <a:latin typeface="Lato Light" panose="020F0502020204030203" pitchFamily="34" charset="0"/>
                <a:ea typeface="Lato Light" panose="020F0502020204030203" pitchFamily="34" charset="0"/>
                <a:cs typeface="Lato Light" panose="020F0502020204030203" pitchFamily="34" charset="0"/>
              </a:rPr>
              <a:t>Grüner Spargel mit Zwiebelfermentsud, geräuchertem Schmand und eingelegten Radieschen</a:t>
            </a:r>
          </a:p>
          <a:p>
            <a:pPr algn="ctr"/>
            <a:r>
              <a:rPr lang="de-DE" dirty="0">
                <a:latin typeface="Lato Light" panose="020F0502020204030203" pitchFamily="34" charset="0"/>
                <a:ea typeface="Lato Light" panose="020F0502020204030203" pitchFamily="34" charset="0"/>
                <a:cs typeface="Lato Light" panose="020F0502020204030203" pitchFamily="34" charset="0"/>
              </a:rPr>
              <a:t> </a:t>
            </a:r>
          </a:p>
          <a:p>
            <a:pPr algn="ctr"/>
            <a:r>
              <a:rPr lang="de-DE" dirty="0">
                <a:latin typeface="Lato Light" panose="020F0502020204030203" pitchFamily="34" charset="0"/>
                <a:ea typeface="Lato Light" panose="020F0502020204030203" pitchFamily="34" charset="0"/>
                <a:cs typeface="Lato Light" panose="020F0502020204030203" pitchFamily="34" charset="0"/>
              </a:rPr>
              <a:t>***</a:t>
            </a:r>
          </a:p>
          <a:p>
            <a:pPr algn="ctr"/>
            <a:r>
              <a:rPr lang="de-DE" dirty="0">
                <a:latin typeface="Lato Light" panose="020F0502020204030203" pitchFamily="34" charset="0"/>
                <a:ea typeface="Lato Light" panose="020F0502020204030203" pitchFamily="34" charset="0"/>
                <a:cs typeface="Lato Light" panose="020F0502020204030203" pitchFamily="34" charset="0"/>
              </a:rPr>
              <a:t> </a:t>
            </a:r>
          </a:p>
          <a:p>
            <a:pPr algn="ctr"/>
            <a:r>
              <a:rPr lang="de-DE" dirty="0" err="1">
                <a:latin typeface="Lato Light" panose="020F0502020204030203" pitchFamily="34" charset="0"/>
                <a:ea typeface="Lato Light" panose="020F0502020204030203" pitchFamily="34" charset="0"/>
                <a:cs typeface="Lato Light" panose="020F0502020204030203" pitchFamily="34" charset="0"/>
              </a:rPr>
              <a:t>Don´t</a:t>
            </a:r>
            <a:r>
              <a:rPr lang="de-DE" dirty="0">
                <a:latin typeface="Lato Light" panose="020F0502020204030203" pitchFamily="34" charset="0"/>
                <a:ea typeface="Lato Light" panose="020F0502020204030203" pitchFamily="34" charset="0"/>
                <a:cs typeface="Lato Light" panose="020F0502020204030203" pitchFamily="34" charset="0"/>
              </a:rPr>
              <a:t> </a:t>
            </a:r>
            <a:r>
              <a:rPr lang="de-DE" dirty="0" err="1">
                <a:latin typeface="Lato Light" panose="020F0502020204030203" pitchFamily="34" charset="0"/>
                <a:ea typeface="Lato Light" panose="020F0502020204030203" pitchFamily="34" charset="0"/>
                <a:cs typeface="Lato Light" panose="020F0502020204030203" pitchFamily="34" charset="0"/>
              </a:rPr>
              <a:t>call</a:t>
            </a:r>
            <a:r>
              <a:rPr lang="de-DE" dirty="0">
                <a:latin typeface="Lato Light" panose="020F0502020204030203" pitchFamily="34" charset="0"/>
                <a:ea typeface="Lato Light" panose="020F0502020204030203" pitchFamily="34" charset="0"/>
                <a:cs typeface="Lato Light" panose="020F0502020204030203" pitchFamily="34" charset="0"/>
              </a:rPr>
              <a:t> </a:t>
            </a:r>
            <a:r>
              <a:rPr lang="de-DE" dirty="0" err="1">
                <a:latin typeface="Lato Light" panose="020F0502020204030203" pitchFamily="34" charset="0"/>
                <a:ea typeface="Lato Light" panose="020F0502020204030203" pitchFamily="34" charset="0"/>
                <a:cs typeface="Lato Light" panose="020F0502020204030203" pitchFamily="34" charset="0"/>
              </a:rPr>
              <a:t>it</a:t>
            </a:r>
            <a:r>
              <a:rPr lang="de-DE" dirty="0">
                <a:latin typeface="Lato Light" panose="020F0502020204030203" pitchFamily="34" charset="0"/>
                <a:ea typeface="Lato Light" panose="020F0502020204030203" pitchFamily="34" charset="0"/>
                <a:cs typeface="Lato Light" panose="020F0502020204030203" pitchFamily="34" charset="0"/>
              </a:rPr>
              <a:t> Caesars </a:t>
            </a:r>
            <a:r>
              <a:rPr lang="de-DE" dirty="0" err="1">
                <a:latin typeface="Lato Light" panose="020F0502020204030203" pitchFamily="34" charset="0"/>
                <a:ea typeface="Lato Light" panose="020F0502020204030203" pitchFamily="34" charset="0"/>
                <a:cs typeface="Lato Light" panose="020F0502020204030203" pitchFamily="34" charset="0"/>
              </a:rPr>
              <a:t>Salad</a:t>
            </a:r>
            <a:endParaRPr lang="de-DE" dirty="0">
              <a:latin typeface="Lato Light" panose="020F0502020204030203" pitchFamily="34" charset="0"/>
              <a:ea typeface="Lato Light" panose="020F0502020204030203" pitchFamily="34" charset="0"/>
              <a:cs typeface="Lato Light" panose="020F0502020204030203" pitchFamily="34" charset="0"/>
            </a:endParaRPr>
          </a:p>
          <a:p>
            <a:pPr algn="ctr"/>
            <a:r>
              <a:rPr lang="de-DE" dirty="0">
                <a:latin typeface="Lato Light" panose="020F0502020204030203" pitchFamily="34" charset="0"/>
                <a:ea typeface="Lato Light" panose="020F0502020204030203" pitchFamily="34" charset="0"/>
                <a:cs typeface="Lato Light" panose="020F0502020204030203" pitchFamily="34" charset="0"/>
              </a:rPr>
              <a:t>Trockengereiftes Rückensteak von der </a:t>
            </a:r>
            <a:r>
              <a:rPr lang="de-DE" dirty="0" err="1">
                <a:latin typeface="Lato Light" panose="020F0502020204030203" pitchFamily="34" charset="0"/>
                <a:ea typeface="Lato Light" panose="020F0502020204030203" pitchFamily="34" charset="0"/>
                <a:cs typeface="Lato Light" panose="020F0502020204030203" pitchFamily="34" charset="0"/>
              </a:rPr>
              <a:t>Backensholzer</a:t>
            </a:r>
            <a:r>
              <a:rPr lang="de-DE" dirty="0">
                <a:latin typeface="Lato Light" panose="020F0502020204030203" pitchFamily="34" charset="0"/>
                <a:ea typeface="Lato Light" panose="020F0502020204030203" pitchFamily="34" charset="0"/>
                <a:cs typeface="Lato Light" panose="020F0502020204030203" pitchFamily="34" charset="0"/>
              </a:rPr>
              <a:t> Färse mit lauwarmen Römersalat, Knoblauchemulsion und Deichkäse Gold</a:t>
            </a:r>
          </a:p>
          <a:p>
            <a:pPr algn="ctr"/>
            <a:r>
              <a:rPr lang="de-DE" dirty="0">
                <a:latin typeface="Lato Light" panose="020F0502020204030203" pitchFamily="34" charset="0"/>
                <a:ea typeface="Lato Light" panose="020F0502020204030203" pitchFamily="34" charset="0"/>
                <a:cs typeface="Lato Light" panose="020F0502020204030203" pitchFamily="34" charset="0"/>
              </a:rPr>
              <a:t> </a:t>
            </a:r>
          </a:p>
          <a:p>
            <a:pPr algn="ctr"/>
            <a:r>
              <a:rPr lang="de-DE" dirty="0">
                <a:latin typeface="Lato Light" panose="020F0502020204030203" pitchFamily="34" charset="0"/>
                <a:ea typeface="Lato Light" panose="020F0502020204030203" pitchFamily="34" charset="0"/>
                <a:cs typeface="Lato Light" panose="020F0502020204030203" pitchFamily="34" charset="0"/>
              </a:rPr>
              <a:t>***</a:t>
            </a:r>
          </a:p>
          <a:p>
            <a:pPr algn="ctr"/>
            <a:r>
              <a:rPr lang="de-DE" dirty="0">
                <a:latin typeface="Lato Light" panose="020F0502020204030203" pitchFamily="34" charset="0"/>
                <a:ea typeface="Lato Light" panose="020F0502020204030203" pitchFamily="34" charset="0"/>
                <a:cs typeface="Lato Light" panose="020F0502020204030203" pitchFamily="34" charset="0"/>
              </a:rPr>
              <a:t> </a:t>
            </a:r>
          </a:p>
          <a:p>
            <a:pPr algn="ctr"/>
            <a:r>
              <a:rPr lang="de-DE" dirty="0">
                <a:latin typeface="Lato Light" panose="020F0502020204030203" pitchFamily="34" charset="0"/>
                <a:ea typeface="Lato Light" panose="020F0502020204030203" pitchFamily="34" charset="0"/>
                <a:cs typeface="Lato Light" panose="020F0502020204030203" pitchFamily="34" charset="0"/>
              </a:rPr>
              <a:t>Käse vom </a:t>
            </a:r>
            <a:r>
              <a:rPr lang="de-DE" dirty="0" err="1">
                <a:latin typeface="Lato Light" panose="020F0502020204030203" pitchFamily="34" charset="0"/>
                <a:ea typeface="Lato Light" panose="020F0502020204030203" pitchFamily="34" charset="0"/>
                <a:cs typeface="Lato Light" panose="020F0502020204030203" pitchFamily="34" charset="0"/>
              </a:rPr>
              <a:t>Backensholzer</a:t>
            </a:r>
            <a:r>
              <a:rPr lang="de-DE" dirty="0">
                <a:latin typeface="Lato Light" panose="020F0502020204030203" pitchFamily="34" charset="0"/>
                <a:ea typeface="Lato Light" panose="020F0502020204030203" pitchFamily="34" charset="0"/>
                <a:cs typeface="Lato Light" panose="020F0502020204030203" pitchFamily="34" charset="0"/>
              </a:rPr>
              <a:t> Hof mit eurem eigenen Zwiebelferment</a:t>
            </a:r>
          </a:p>
          <a:p>
            <a:pPr algn="ctr"/>
            <a:endParaRPr lang="de-DE" sz="2000" dirty="0">
              <a:latin typeface="Lato"/>
            </a:endParaRPr>
          </a:p>
          <a:p>
            <a:endParaRPr lang="de-DE" sz="2000" dirty="0">
              <a:latin typeface="Lato"/>
            </a:endParaRPr>
          </a:p>
        </p:txBody>
      </p:sp>
      <p:cxnSp>
        <p:nvCxnSpPr>
          <p:cNvPr id="21" name="Gerader Verbinder 20">
            <a:extLst>
              <a:ext uri="{FF2B5EF4-FFF2-40B4-BE49-F238E27FC236}">
                <a16:creationId xmlns:a16="http://schemas.microsoft.com/office/drawing/2014/main" id="{FB578BC7-A925-47CB-9376-95156FD59BF2}"/>
              </a:ext>
            </a:extLst>
          </p:cNvPr>
          <p:cNvCxnSpPr>
            <a:cxnSpLocks/>
          </p:cNvCxnSpPr>
          <p:nvPr/>
        </p:nvCxnSpPr>
        <p:spPr>
          <a:xfrm>
            <a:off x="1478806" y="5361779"/>
            <a:ext cx="38354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6" name="Grafik 15">
            <a:extLst>
              <a:ext uri="{FF2B5EF4-FFF2-40B4-BE49-F238E27FC236}">
                <a16:creationId xmlns:a16="http://schemas.microsoft.com/office/drawing/2014/main" id="{17ECFFEA-BBE0-4808-8B79-C888EFF705BC}"/>
              </a:ext>
            </a:extLst>
          </p:cNvPr>
          <p:cNvPicPr/>
          <p:nvPr/>
        </p:nvPicPr>
        <p:blipFill>
          <a:blip r:embed="rId4"/>
          <a:stretch>
            <a:fillRect/>
          </a:stretch>
        </p:blipFill>
        <p:spPr>
          <a:xfrm>
            <a:off x="3277014" y="1727172"/>
            <a:ext cx="1572774" cy="948614"/>
          </a:xfrm>
          <a:prstGeom prst="rect">
            <a:avLst/>
          </a:prstGeom>
        </p:spPr>
      </p:pic>
      <p:pic>
        <p:nvPicPr>
          <p:cNvPr id="17" name="Grafik 16">
            <a:extLst>
              <a:ext uri="{FF2B5EF4-FFF2-40B4-BE49-F238E27FC236}">
                <a16:creationId xmlns:a16="http://schemas.microsoft.com/office/drawing/2014/main" id="{868B4549-A5BF-4A40-BA76-69C02AE9592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83094" y="3121875"/>
            <a:ext cx="1987296" cy="2011680"/>
          </a:xfrm>
          <a:prstGeom prst="rect">
            <a:avLst/>
          </a:prstGeom>
        </p:spPr>
      </p:pic>
    </p:spTree>
    <p:extLst>
      <p:ext uri="{BB962C8B-B14F-4D97-AF65-F5344CB8AC3E}">
        <p14:creationId xmlns:p14="http://schemas.microsoft.com/office/powerpoint/2010/main" val="3651343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42D9B9-B167-408A-86FF-530512913904}"/>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5" name="Rectangle 4">
            <a:extLst>
              <a:ext uri="{FF2B5EF4-FFF2-40B4-BE49-F238E27FC236}">
                <a16:creationId xmlns:a16="http://schemas.microsoft.com/office/drawing/2014/main" id="{696EC495-9201-4ADA-99EA-F1D92C5FFFE4}"/>
              </a:ext>
            </a:extLst>
          </p:cNvPr>
          <p:cNvSpPr>
            <a:spLocks noChangeArrowheads="1"/>
          </p:cNvSpPr>
          <p:nvPr/>
        </p:nvSpPr>
        <p:spPr bwMode="auto">
          <a:xfrm>
            <a:off x="0" y="15017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A17CBC36-0404-40A4-87FD-62EC5E476DD6}"/>
              </a:ext>
            </a:extLst>
          </p:cNvPr>
          <p:cNvSpPr>
            <a:spLocks noChangeArrowheads="1"/>
          </p:cNvSpPr>
          <p:nvPr/>
        </p:nvSpPr>
        <p:spPr bwMode="auto">
          <a:xfrm>
            <a:off x="0" y="263683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8" name="Textfeld 17">
            <a:extLst>
              <a:ext uri="{FF2B5EF4-FFF2-40B4-BE49-F238E27FC236}">
                <a16:creationId xmlns:a16="http://schemas.microsoft.com/office/drawing/2014/main" id="{F6C64786-A158-4C51-8B7D-1A6AC30253C8}"/>
              </a:ext>
            </a:extLst>
          </p:cNvPr>
          <p:cNvSpPr txBox="1"/>
          <p:nvPr/>
        </p:nvSpPr>
        <p:spPr>
          <a:xfrm>
            <a:off x="1231145" y="3510291"/>
            <a:ext cx="3525260" cy="523220"/>
          </a:xfrm>
          <a:prstGeom prst="rect">
            <a:avLst/>
          </a:prstGeom>
          <a:noFill/>
        </p:spPr>
        <p:txBody>
          <a:bodyPr wrap="none" rtlCol="0">
            <a:spAutoFit/>
          </a:bodyPr>
          <a:lstStyle/>
          <a:p>
            <a:r>
              <a:rPr lang="de-DE" sz="2800" dirty="0">
                <a:solidFill>
                  <a:srgbClr val="C00000"/>
                </a:solidFill>
                <a:latin typeface="Lato"/>
              </a:rPr>
              <a:t>Vorbereitung Kochen</a:t>
            </a:r>
          </a:p>
        </p:txBody>
      </p:sp>
      <p:sp>
        <p:nvSpPr>
          <p:cNvPr id="8" name="Rechteck 7">
            <a:extLst>
              <a:ext uri="{FF2B5EF4-FFF2-40B4-BE49-F238E27FC236}">
                <a16:creationId xmlns:a16="http://schemas.microsoft.com/office/drawing/2014/main" id="{E598D597-87C7-4551-A0C9-76E4DB064924}"/>
              </a:ext>
            </a:extLst>
          </p:cNvPr>
          <p:cNvSpPr/>
          <p:nvPr/>
        </p:nvSpPr>
        <p:spPr>
          <a:xfrm>
            <a:off x="1231145" y="4251394"/>
            <a:ext cx="5200136" cy="6346353"/>
          </a:xfrm>
          <a:prstGeom prst="rect">
            <a:avLst/>
          </a:prstGeom>
        </p:spPr>
        <p:txBody>
          <a:bodyPr wrap="square">
            <a:spAutoFit/>
          </a:bodyPr>
          <a:lstStyle/>
          <a:p>
            <a:pPr algn="ctr">
              <a:spcAft>
                <a:spcPts val="0"/>
              </a:spcAft>
            </a:pPr>
            <a:endParaRPr lang="de-DE" sz="2000" b="1" dirty="0">
              <a:solidFill>
                <a:srgbClr val="000000"/>
              </a:solidFill>
              <a:latin typeface="Lato"/>
            </a:endParaRPr>
          </a:p>
          <a:p>
            <a:pPr>
              <a:lnSpc>
                <a:spcPct val="130000"/>
              </a:lnSpc>
              <a:spcAft>
                <a:spcPts val="0"/>
              </a:spcAft>
            </a:pPr>
            <a:r>
              <a:rPr lang="de-DE" sz="1600" b="1" dirty="0">
                <a:latin typeface="Lato"/>
              </a:rPr>
              <a:t>Am Vortag</a:t>
            </a:r>
          </a:p>
          <a:p>
            <a:pPr>
              <a:lnSpc>
                <a:spcPct val="130000"/>
              </a:lnSpc>
              <a:spcAft>
                <a:spcPts val="0"/>
              </a:spcAft>
            </a:pPr>
            <a:r>
              <a:rPr lang="de-DE" sz="1600" dirty="0">
                <a:latin typeface="Lato"/>
              </a:rPr>
              <a:t>Rezepte schon mal in Ruhe durchlesen.</a:t>
            </a:r>
          </a:p>
          <a:p>
            <a:pPr>
              <a:lnSpc>
                <a:spcPct val="130000"/>
              </a:lnSpc>
              <a:spcAft>
                <a:spcPts val="0"/>
              </a:spcAft>
            </a:pPr>
            <a:r>
              <a:rPr lang="de-DE" sz="1600" dirty="0">
                <a:latin typeface="Lato"/>
              </a:rPr>
              <a:t>Am besten mariniert ihr die Radieschen für die Vorspeise schon am Freitag und stellt sie über Nacht </a:t>
            </a:r>
            <a:br>
              <a:rPr lang="de-DE" sz="1600" dirty="0">
                <a:latin typeface="Lato"/>
              </a:rPr>
            </a:br>
            <a:r>
              <a:rPr lang="de-DE" sz="1600" dirty="0">
                <a:latin typeface="Lato"/>
              </a:rPr>
              <a:t>in den Kühlschrank.</a:t>
            </a:r>
          </a:p>
          <a:p>
            <a:pPr>
              <a:lnSpc>
                <a:spcPct val="130000"/>
              </a:lnSpc>
              <a:spcAft>
                <a:spcPts val="0"/>
              </a:spcAft>
            </a:pPr>
            <a:endParaRPr lang="de-DE" sz="1600" b="1" dirty="0">
              <a:latin typeface="Lato"/>
            </a:endParaRPr>
          </a:p>
          <a:p>
            <a:pPr>
              <a:lnSpc>
                <a:spcPct val="130000"/>
              </a:lnSpc>
              <a:spcAft>
                <a:spcPts val="0"/>
              </a:spcAft>
            </a:pPr>
            <a:endParaRPr lang="de-DE" sz="1600" b="1" dirty="0">
              <a:latin typeface="Lato"/>
            </a:endParaRPr>
          </a:p>
          <a:p>
            <a:pPr>
              <a:lnSpc>
                <a:spcPct val="130000"/>
              </a:lnSpc>
              <a:spcAft>
                <a:spcPts val="0"/>
              </a:spcAft>
            </a:pPr>
            <a:r>
              <a:rPr lang="de-DE" sz="1600" b="1" dirty="0">
                <a:latin typeface="Lato"/>
              </a:rPr>
              <a:t>1 Stunde vor Beginn</a:t>
            </a:r>
          </a:p>
          <a:p>
            <a:pPr>
              <a:lnSpc>
                <a:spcPct val="130000"/>
              </a:lnSpc>
            </a:pPr>
            <a:r>
              <a:rPr lang="de-DE" sz="1600" dirty="0">
                <a:latin typeface="Lato"/>
              </a:rPr>
              <a:t>Bitte holt das Fleisch 1 Stunde vor Beginn unserer </a:t>
            </a:r>
            <a:r>
              <a:rPr lang="de-DE" sz="1600" dirty="0" err="1">
                <a:latin typeface="Lato"/>
              </a:rPr>
              <a:t>BIOExpedition</a:t>
            </a:r>
            <a:r>
              <a:rPr lang="de-DE" sz="1600" dirty="0">
                <a:latin typeface="Lato"/>
              </a:rPr>
              <a:t> aus dem Kühlschrank. </a:t>
            </a:r>
          </a:p>
          <a:p>
            <a:pPr>
              <a:lnSpc>
                <a:spcPct val="130000"/>
              </a:lnSpc>
            </a:pPr>
            <a:endParaRPr lang="de-DE" sz="1600" b="1" dirty="0">
              <a:latin typeface="Lato"/>
            </a:endParaRPr>
          </a:p>
          <a:p>
            <a:pPr>
              <a:lnSpc>
                <a:spcPct val="130000"/>
              </a:lnSpc>
            </a:pPr>
            <a:endParaRPr lang="de-DE" sz="1600" b="1" dirty="0">
              <a:latin typeface="Lato"/>
            </a:endParaRPr>
          </a:p>
          <a:p>
            <a:pPr>
              <a:lnSpc>
                <a:spcPct val="130000"/>
              </a:lnSpc>
            </a:pPr>
            <a:r>
              <a:rPr lang="de-DE" sz="1600" b="1" dirty="0">
                <a:latin typeface="Lato"/>
              </a:rPr>
              <a:t>Mise en Place – „Für dieses Rezept brauchst Du“</a:t>
            </a:r>
          </a:p>
          <a:p>
            <a:pPr>
              <a:lnSpc>
                <a:spcPct val="130000"/>
              </a:lnSpc>
              <a:spcAft>
                <a:spcPts val="0"/>
              </a:spcAft>
            </a:pPr>
            <a:r>
              <a:rPr lang="de-DE" sz="1600" dirty="0">
                <a:latin typeface="Lato"/>
              </a:rPr>
              <a:t>Für jedes Rezept haben wir eine kleine Liste mit Koch-Utensilien zusammengestellt. Leg Dir am besten das Kochwerkzeug und die Zutaten zu jedem Rezept bereit. Damit bist Du zum Start immer gut organisiert.</a:t>
            </a:r>
          </a:p>
          <a:p>
            <a:pPr>
              <a:lnSpc>
                <a:spcPct val="130000"/>
              </a:lnSpc>
              <a:spcAft>
                <a:spcPts val="0"/>
              </a:spcAft>
            </a:pPr>
            <a:endParaRPr lang="de-DE" sz="1600" dirty="0">
              <a:latin typeface="Lato"/>
            </a:endParaRPr>
          </a:p>
          <a:p>
            <a:pPr>
              <a:spcAft>
                <a:spcPts val="0"/>
              </a:spcAft>
            </a:pPr>
            <a:endParaRPr lang="de-DE" sz="1200" dirty="0">
              <a:latin typeface="Lato"/>
            </a:endParaRPr>
          </a:p>
        </p:txBody>
      </p:sp>
      <p:pic>
        <p:nvPicPr>
          <p:cNvPr id="2" name="Grafik 1">
            <a:extLst>
              <a:ext uri="{FF2B5EF4-FFF2-40B4-BE49-F238E27FC236}">
                <a16:creationId xmlns:a16="http://schemas.microsoft.com/office/drawing/2014/main" id="{ABB37532-BB26-483B-9BB9-20F679D25823}"/>
              </a:ext>
            </a:extLst>
          </p:cNvPr>
          <p:cNvPicPr>
            <a:picLocks noChangeAspect="1"/>
          </p:cNvPicPr>
          <p:nvPr/>
        </p:nvPicPr>
        <p:blipFill rotWithShape="1">
          <a:blip r:embed="rId2"/>
          <a:srcRect l="31264" t="46331" r="62872" b="42694"/>
          <a:stretch/>
        </p:blipFill>
        <p:spPr>
          <a:xfrm rot="10800000">
            <a:off x="493790" y="4524994"/>
            <a:ext cx="582269" cy="613138"/>
          </a:xfrm>
          <a:prstGeom prst="rect">
            <a:avLst/>
          </a:prstGeom>
        </p:spPr>
      </p:pic>
      <p:grpSp>
        <p:nvGrpSpPr>
          <p:cNvPr id="9" name="Gruppieren 8">
            <a:extLst>
              <a:ext uri="{FF2B5EF4-FFF2-40B4-BE49-F238E27FC236}">
                <a16:creationId xmlns:a16="http://schemas.microsoft.com/office/drawing/2014/main" id="{99BC9DFE-C24D-4C1A-9436-0860977EEDFB}"/>
              </a:ext>
            </a:extLst>
          </p:cNvPr>
          <p:cNvGrpSpPr/>
          <p:nvPr/>
        </p:nvGrpSpPr>
        <p:grpSpPr>
          <a:xfrm>
            <a:off x="458620" y="1691504"/>
            <a:ext cx="5940757" cy="990060"/>
            <a:chOff x="458620" y="1691504"/>
            <a:chExt cx="5940757" cy="990060"/>
          </a:xfrm>
        </p:grpSpPr>
        <p:sp>
          <p:nvSpPr>
            <p:cNvPr id="10" name="Textfeld 9">
              <a:extLst>
                <a:ext uri="{FF2B5EF4-FFF2-40B4-BE49-F238E27FC236}">
                  <a16:creationId xmlns:a16="http://schemas.microsoft.com/office/drawing/2014/main" id="{B11746D5-E78F-4868-9B4C-94EF960FFA87}"/>
                </a:ext>
              </a:extLst>
            </p:cNvPr>
            <p:cNvSpPr txBox="1"/>
            <p:nvPr/>
          </p:nvSpPr>
          <p:spPr>
            <a:xfrm>
              <a:off x="458620" y="1865956"/>
              <a:ext cx="5940757" cy="815608"/>
            </a:xfrm>
            <a:prstGeom prst="rect">
              <a:avLst/>
            </a:prstGeom>
            <a:noFill/>
          </p:spPr>
          <p:txBody>
            <a:bodyPr wrap="square" rtlCol="0">
              <a:spAutoFit/>
            </a:bodyPr>
            <a:lstStyle/>
            <a:p>
              <a:r>
                <a:rPr lang="de-DE" sz="2000" b="1" err="1">
                  <a:latin typeface="Lato"/>
                </a:rPr>
                <a:t>BIOExpedition</a:t>
              </a:r>
              <a:r>
                <a:rPr lang="de-DE" sz="2000" b="1">
                  <a:latin typeface="Lato"/>
                </a:rPr>
                <a:t> </a:t>
              </a:r>
              <a:endParaRPr lang="de-DE" b="1">
                <a:latin typeface="Lato"/>
              </a:endParaRPr>
            </a:p>
            <a:p>
              <a:pPr algn="ctr"/>
              <a:endParaRPr lang="de-DE" sz="900">
                <a:latin typeface="Lato"/>
              </a:endParaRPr>
            </a:p>
            <a:p>
              <a:r>
                <a:rPr lang="de-DE">
                  <a:latin typeface="Lato"/>
                </a:rPr>
                <a:t>mit </a:t>
              </a:r>
              <a:r>
                <a:rPr lang="de-DE" err="1">
                  <a:latin typeface="Lato"/>
                </a:rPr>
                <a:t>BIOSpitzenkoch</a:t>
              </a:r>
              <a:r>
                <a:rPr lang="de-DE">
                  <a:latin typeface="Lato"/>
                </a:rPr>
                <a:t> Sebastian Junge</a:t>
              </a:r>
            </a:p>
          </p:txBody>
        </p:sp>
        <p:pic>
          <p:nvPicPr>
            <p:cNvPr id="11" name="Grafik 10">
              <a:extLst>
                <a:ext uri="{FF2B5EF4-FFF2-40B4-BE49-F238E27FC236}">
                  <a16:creationId xmlns:a16="http://schemas.microsoft.com/office/drawing/2014/main" id="{53415B49-175E-4919-8A55-94AD74FF4BE4}"/>
                </a:ext>
              </a:extLst>
            </p:cNvPr>
            <p:cNvPicPr/>
            <p:nvPr/>
          </p:nvPicPr>
          <p:blipFill>
            <a:blip r:embed="rId3"/>
            <a:stretch>
              <a:fillRect/>
            </a:stretch>
          </p:blipFill>
          <p:spPr>
            <a:xfrm>
              <a:off x="2255837" y="1691504"/>
              <a:ext cx="974725" cy="615950"/>
            </a:xfrm>
            <a:prstGeom prst="rect">
              <a:avLst/>
            </a:prstGeom>
          </p:spPr>
        </p:pic>
      </p:grpSp>
    </p:spTree>
    <p:extLst>
      <p:ext uri="{BB962C8B-B14F-4D97-AF65-F5344CB8AC3E}">
        <p14:creationId xmlns:p14="http://schemas.microsoft.com/office/powerpoint/2010/main" val="516424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42D9B9-B167-408A-86FF-530512913904}"/>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5" name="Rectangle 4">
            <a:extLst>
              <a:ext uri="{FF2B5EF4-FFF2-40B4-BE49-F238E27FC236}">
                <a16:creationId xmlns:a16="http://schemas.microsoft.com/office/drawing/2014/main" id="{696EC495-9201-4ADA-99EA-F1D92C5FFFE4}"/>
              </a:ext>
            </a:extLst>
          </p:cNvPr>
          <p:cNvSpPr>
            <a:spLocks noChangeArrowheads="1"/>
          </p:cNvSpPr>
          <p:nvPr/>
        </p:nvSpPr>
        <p:spPr bwMode="auto">
          <a:xfrm>
            <a:off x="0" y="15017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A17CBC36-0404-40A4-87FD-62EC5E476DD6}"/>
              </a:ext>
            </a:extLst>
          </p:cNvPr>
          <p:cNvSpPr>
            <a:spLocks noChangeArrowheads="1"/>
          </p:cNvSpPr>
          <p:nvPr/>
        </p:nvSpPr>
        <p:spPr bwMode="auto">
          <a:xfrm>
            <a:off x="0" y="263683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8" name="Textfeld 17">
            <a:extLst>
              <a:ext uri="{FF2B5EF4-FFF2-40B4-BE49-F238E27FC236}">
                <a16:creationId xmlns:a16="http://schemas.microsoft.com/office/drawing/2014/main" id="{F6C64786-A158-4C51-8B7D-1A6AC30253C8}"/>
              </a:ext>
            </a:extLst>
          </p:cNvPr>
          <p:cNvSpPr txBox="1"/>
          <p:nvPr/>
        </p:nvSpPr>
        <p:spPr>
          <a:xfrm>
            <a:off x="1231145" y="3510291"/>
            <a:ext cx="3624454" cy="523220"/>
          </a:xfrm>
          <a:prstGeom prst="rect">
            <a:avLst/>
          </a:prstGeom>
          <a:noFill/>
        </p:spPr>
        <p:txBody>
          <a:bodyPr wrap="none" rtlCol="0">
            <a:spAutoFit/>
          </a:bodyPr>
          <a:lstStyle/>
          <a:p>
            <a:r>
              <a:rPr lang="de-DE" sz="2800" dirty="0">
                <a:solidFill>
                  <a:srgbClr val="C00000"/>
                </a:solidFill>
                <a:latin typeface="Lato"/>
              </a:rPr>
              <a:t>Vorbereitung Technik</a:t>
            </a:r>
          </a:p>
        </p:txBody>
      </p:sp>
      <p:sp>
        <p:nvSpPr>
          <p:cNvPr id="8" name="Rechteck 7">
            <a:extLst>
              <a:ext uri="{FF2B5EF4-FFF2-40B4-BE49-F238E27FC236}">
                <a16:creationId xmlns:a16="http://schemas.microsoft.com/office/drawing/2014/main" id="{E598D597-87C7-4551-A0C9-76E4DB064924}"/>
              </a:ext>
            </a:extLst>
          </p:cNvPr>
          <p:cNvSpPr/>
          <p:nvPr/>
        </p:nvSpPr>
        <p:spPr>
          <a:xfrm>
            <a:off x="648181" y="4309268"/>
            <a:ext cx="5940757" cy="7232749"/>
          </a:xfrm>
          <a:prstGeom prst="rect">
            <a:avLst/>
          </a:prstGeom>
        </p:spPr>
        <p:txBody>
          <a:bodyPr wrap="square">
            <a:spAutoFit/>
          </a:bodyPr>
          <a:lstStyle/>
          <a:p>
            <a:pPr algn="ctr">
              <a:spcAft>
                <a:spcPts val="0"/>
              </a:spcAft>
            </a:pPr>
            <a:endParaRPr lang="de-DE" sz="2000" b="1" dirty="0">
              <a:solidFill>
                <a:srgbClr val="000000"/>
              </a:solidFill>
              <a:latin typeface="Lato"/>
            </a:endParaRPr>
          </a:p>
          <a:p>
            <a:pPr lvl="1"/>
            <a:r>
              <a:rPr lang="de-DE" sz="1600" b="1" dirty="0">
                <a:latin typeface="Lato" panose="020F0502020204030203"/>
              </a:rPr>
              <a:t>Technik</a:t>
            </a:r>
          </a:p>
          <a:p>
            <a:pPr lvl="1"/>
            <a:r>
              <a:rPr lang="de-DE" sz="1300" dirty="0">
                <a:latin typeface="Lato" panose="020F0502020204030203"/>
              </a:rPr>
              <a:t>Wir streamen über </a:t>
            </a:r>
            <a:r>
              <a:rPr lang="de-DE" sz="1300" dirty="0" err="1">
                <a:latin typeface="Lato" panose="020F0502020204030203"/>
              </a:rPr>
              <a:t>GoToWebinar</a:t>
            </a:r>
            <a:r>
              <a:rPr lang="de-DE" sz="1300" dirty="0">
                <a:latin typeface="Lato" panose="020F0502020204030203"/>
              </a:rPr>
              <a:t>.</a:t>
            </a:r>
          </a:p>
          <a:p>
            <a:pPr lvl="1"/>
            <a:r>
              <a:rPr lang="de-DE" sz="1300" dirty="0">
                <a:latin typeface="Lato" panose="020F0502020204030203"/>
              </a:rPr>
              <a:t>Du bekommst vor dem Start eine Einladungs-E-Mail mit Teilnahme-URL.</a:t>
            </a:r>
          </a:p>
          <a:p>
            <a:pPr lvl="1"/>
            <a:endParaRPr lang="de-DE" sz="1300" dirty="0">
              <a:latin typeface="Lato" panose="020F0502020204030203"/>
            </a:endParaRPr>
          </a:p>
          <a:p>
            <a:pPr lvl="1" algn="ctr"/>
            <a:r>
              <a:rPr lang="de-DE" sz="1300" b="1" dirty="0">
                <a:latin typeface="Lato" panose="020F0502020204030203"/>
              </a:rPr>
              <a:t>Die </a:t>
            </a:r>
            <a:r>
              <a:rPr lang="de-DE" sz="1300" b="1" dirty="0" err="1">
                <a:latin typeface="Lato" panose="020F0502020204030203"/>
              </a:rPr>
              <a:t>BIOExkursion</a:t>
            </a:r>
            <a:r>
              <a:rPr lang="de-DE" sz="1300" b="1" dirty="0">
                <a:latin typeface="Lato" panose="020F0502020204030203"/>
              </a:rPr>
              <a:t> startet um 18.00 Uhr.</a:t>
            </a:r>
          </a:p>
          <a:p>
            <a:pPr lvl="1" algn="ctr"/>
            <a:r>
              <a:rPr lang="de-DE" sz="1300" b="1" dirty="0">
                <a:latin typeface="Lato" panose="020F0502020204030203"/>
              </a:rPr>
              <a:t>Der Stream ist ab 17.45 Uhr geöffnet.</a:t>
            </a:r>
          </a:p>
          <a:p>
            <a:pPr lvl="1" algn="ctr"/>
            <a:r>
              <a:rPr lang="de-DE" sz="1300" b="1" dirty="0">
                <a:latin typeface="Lato" panose="020F0502020204030203"/>
              </a:rPr>
              <a:t>Nutze gerne die Zeit, um die Technik zu testen.</a:t>
            </a:r>
          </a:p>
          <a:p>
            <a:pPr lvl="1" algn="ctr"/>
            <a:endParaRPr lang="de-DE" sz="1300" b="1" dirty="0">
              <a:latin typeface="Lato" panose="020F0502020204030203"/>
            </a:endParaRPr>
          </a:p>
          <a:p>
            <a:pPr lvl="1"/>
            <a:r>
              <a:rPr lang="de-DE" sz="1300" b="1" dirty="0">
                <a:latin typeface="Lato" panose="020F0502020204030203"/>
              </a:rPr>
              <a:t>So nimmst du Teil:</a:t>
            </a:r>
          </a:p>
          <a:p>
            <a:pPr marL="628650" lvl="1" indent="-171450">
              <a:buFont typeface="Courier New" panose="02070309020205020404" pitchFamily="49" charset="0"/>
              <a:buChar char="o"/>
            </a:pPr>
            <a:r>
              <a:rPr lang="de-DE" sz="1300" dirty="0">
                <a:latin typeface="Lato" panose="020F0502020204030203"/>
              </a:rPr>
              <a:t>Öffne die Termineinladung und klicke auf die Teilnahme-URL</a:t>
            </a:r>
          </a:p>
          <a:p>
            <a:pPr marL="628650" lvl="1" indent="-171450">
              <a:buFont typeface="Courier New" panose="02070309020205020404" pitchFamily="49" charset="0"/>
              <a:buChar char="o"/>
            </a:pPr>
            <a:r>
              <a:rPr lang="de-DE" sz="1300" dirty="0">
                <a:latin typeface="Lato" panose="020F0502020204030203"/>
              </a:rPr>
              <a:t>Wenn Du von einem Desktop-Computer oder Laptop teilnimmst, musst Du vielleicht zuerst die Citrix Online Launcher-Datei herunterladen, um den Stream zu starten. Falls schon installiert, kannst Du einfach durch Klicken auf das Anwendungssymbol teilnehmen.</a:t>
            </a:r>
          </a:p>
          <a:p>
            <a:pPr marL="628650" lvl="1" indent="-171450">
              <a:buFont typeface="Courier New" panose="02070309020205020404" pitchFamily="49" charset="0"/>
              <a:buChar char="o"/>
            </a:pPr>
            <a:r>
              <a:rPr lang="de-DE" sz="1300" dirty="0">
                <a:latin typeface="Lato" panose="020F0502020204030203"/>
              </a:rPr>
              <a:t>Nimmst du über ein mobiles Gerät teil? Dann lade dir am besten die</a:t>
            </a:r>
            <a:br>
              <a:rPr lang="de-DE" sz="1300" dirty="0">
                <a:latin typeface="Lato" panose="020F0502020204030203"/>
              </a:rPr>
            </a:br>
            <a:r>
              <a:rPr lang="de-DE" sz="1300" dirty="0" err="1">
                <a:latin typeface="Lato" panose="020F0502020204030203"/>
              </a:rPr>
              <a:t>GoToWebinar</a:t>
            </a:r>
            <a:r>
              <a:rPr lang="de-DE" sz="1300" dirty="0">
                <a:latin typeface="Lato" panose="020F0502020204030203"/>
              </a:rPr>
              <a:t>-App herunter.</a:t>
            </a:r>
          </a:p>
          <a:p>
            <a:pPr marL="628650" lvl="1" indent="-171450">
              <a:buFont typeface="Courier New" panose="02070309020205020404" pitchFamily="49" charset="0"/>
              <a:buChar char="o"/>
            </a:pPr>
            <a:r>
              <a:rPr lang="de-DE" sz="1300" dirty="0">
                <a:latin typeface="Lato" panose="020F0502020204030203"/>
              </a:rPr>
              <a:t>Du hast Fragen zur Technik? Du kannst mit Cem oder Marcus dazu</a:t>
            </a:r>
            <a:br>
              <a:rPr lang="de-DE" sz="1300" dirty="0">
                <a:latin typeface="Lato" panose="020F0502020204030203"/>
              </a:rPr>
            </a:br>
            <a:r>
              <a:rPr lang="de-DE" sz="1300" dirty="0">
                <a:latin typeface="Lato" panose="020F0502020204030203"/>
              </a:rPr>
              <a:t>telefonieren: 0171 5436698 (am besten bis 17.40 Uhr)</a:t>
            </a:r>
          </a:p>
          <a:p>
            <a:pPr lvl="1"/>
            <a:endParaRPr lang="de-DE" sz="1300" dirty="0">
              <a:latin typeface="Lato" panose="020F0502020204030203"/>
            </a:endParaRPr>
          </a:p>
          <a:p>
            <a:pPr lvl="1"/>
            <a:r>
              <a:rPr lang="de-DE" sz="1300" b="1" dirty="0">
                <a:latin typeface="Lato" panose="020F0502020204030203"/>
              </a:rPr>
              <a:t>Check:</a:t>
            </a:r>
          </a:p>
          <a:p>
            <a:pPr marL="628650" lvl="1" indent="-171450">
              <a:buFont typeface="Courier New" panose="02070309020205020404" pitchFamily="49" charset="0"/>
              <a:buChar char="o"/>
            </a:pPr>
            <a:r>
              <a:rPr lang="de-DE" sz="1300" dirty="0">
                <a:latin typeface="Lato" panose="020F0502020204030203"/>
              </a:rPr>
              <a:t>Lassen Eure Sicherheitseinstellungen Downloads zu?</a:t>
            </a:r>
          </a:p>
          <a:p>
            <a:pPr marL="628650" lvl="1" indent="-171450">
              <a:buFont typeface="Courier New" panose="02070309020205020404" pitchFamily="49" charset="0"/>
              <a:buChar char="o"/>
            </a:pPr>
            <a:r>
              <a:rPr lang="de-DE" sz="1300" dirty="0">
                <a:latin typeface="Lato" panose="020F0502020204030203"/>
              </a:rPr>
              <a:t>Stabile und starke Internetverbindung gesichert?</a:t>
            </a:r>
          </a:p>
          <a:p>
            <a:pPr marL="628650" lvl="1" indent="-171450">
              <a:buFont typeface="Courier New" panose="02070309020205020404" pitchFamily="49" charset="0"/>
              <a:buChar char="o"/>
            </a:pPr>
            <a:r>
              <a:rPr lang="de-DE" sz="1300" dirty="0">
                <a:latin typeface="Lato" panose="020F0502020204030203"/>
              </a:rPr>
              <a:t>Gerät geladen bzw. Ladekabel parat?</a:t>
            </a:r>
          </a:p>
          <a:p>
            <a:pPr marL="628650" lvl="1" indent="-171450">
              <a:buFont typeface="Courier New" panose="02070309020205020404" pitchFamily="49" charset="0"/>
              <a:buChar char="o"/>
            </a:pPr>
            <a:r>
              <a:rPr lang="de-DE" sz="1300" dirty="0">
                <a:latin typeface="Lato" panose="020F0502020204030203"/>
              </a:rPr>
              <a:t>Lautsprecher an und Lautstärke eingestellt?</a:t>
            </a:r>
          </a:p>
          <a:p>
            <a:pPr marL="628650" lvl="1" indent="-171450">
              <a:buFont typeface="Courier New" panose="02070309020205020404" pitchFamily="49" charset="0"/>
              <a:buChar char="o"/>
            </a:pPr>
            <a:endParaRPr lang="de-DE" sz="1300" dirty="0">
              <a:latin typeface="Lato" panose="020F0502020204030203"/>
            </a:endParaRPr>
          </a:p>
          <a:p>
            <a:pPr lvl="1"/>
            <a:r>
              <a:rPr lang="de-DE" sz="1300" b="1" dirty="0">
                <a:latin typeface="Lato" panose="020F0502020204030203"/>
              </a:rPr>
              <a:t>So kannst du während der Veranstaltung Deine Fragen stellen:</a:t>
            </a:r>
          </a:p>
          <a:p>
            <a:pPr marL="628650" lvl="1" indent="-171450">
              <a:buFont typeface="Courier New" panose="02070309020205020404" pitchFamily="49" charset="0"/>
              <a:buChar char="o"/>
            </a:pPr>
            <a:r>
              <a:rPr lang="de-DE" sz="1300" dirty="0">
                <a:latin typeface="Lato" panose="020F0502020204030203"/>
              </a:rPr>
              <a:t>Wir freuen uns sehr über Deine Fragen!</a:t>
            </a:r>
          </a:p>
          <a:p>
            <a:pPr marL="628650" lvl="1" indent="-171450">
              <a:buFont typeface="Courier New" panose="02070309020205020404" pitchFamily="49" charset="0"/>
              <a:buChar char="o"/>
            </a:pPr>
            <a:r>
              <a:rPr lang="de-DE" sz="1300" dirty="0">
                <a:latin typeface="Lato" panose="020F0502020204030203"/>
              </a:rPr>
              <a:t>Auf der rechten Seite Deines Bildschirms siehst du das Bedienpanel</a:t>
            </a:r>
          </a:p>
          <a:p>
            <a:pPr marL="628650" lvl="1" indent="-171450">
              <a:buFont typeface="Courier New" panose="02070309020205020404" pitchFamily="49" charset="0"/>
              <a:buChar char="o"/>
            </a:pPr>
            <a:r>
              <a:rPr lang="de-DE" sz="1300" dirty="0">
                <a:latin typeface="Lato" panose="020F0502020204030203"/>
              </a:rPr>
              <a:t>Hier kannst Du Deine Fragen oder Kommentare im Fenster „Fragen“</a:t>
            </a:r>
            <a:br>
              <a:rPr lang="de-DE" sz="1300" dirty="0">
                <a:latin typeface="Lato" panose="020F0502020204030203"/>
              </a:rPr>
            </a:br>
            <a:r>
              <a:rPr lang="de-DE" sz="1300" dirty="0">
                <a:latin typeface="Lato" panose="020F0502020204030203"/>
              </a:rPr>
              <a:t>eintippen</a:t>
            </a:r>
          </a:p>
          <a:p>
            <a:pPr marL="628650" lvl="1" indent="-171450">
              <a:buFont typeface="Courier New" panose="02070309020205020404" pitchFamily="49" charset="0"/>
              <a:buChar char="o"/>
            </a:pPr>
            <a:r>
              <a:rPr lang="de-DE" sz="1300" dirty="0">
                <a:latin typeface="Lato" panose="020F0502020204030203"/>
              </a:rPr>
              <a:t>Maja greift Eure Fragen in ihrer Moderation auf und gibt sie direkt an Sebastian und das </a:t>
            </a:r>
            <a:r>
              <a:rPr lang="de-DE" sz="1300" dirty="0" err="1">
                <a:latin typeface="Lato" panose="020F0502020204030203"/>
              </a:rPr>
              <a:t>Hofteam</a:t>
            </a:r>
            <a:endParaRPr lang="de-DE" sz="1300" dirty="0">
              <a:latin typeface="Lato"/>
            </a:endParaRPr>
          </a:p>
          <a:p>
            <a:pPr>
              <a:spcAft>
                <a:spcPts val="0"/>
              </a:spcAft>
            </a:pPr>
            <a:endParaRPr lang="de-DE" sz="1200" dirty="0">
              <a:latin typeface="Lato"/>
            </a:endParaRPr>
          </a:p>
        </p:txBody>
      </p:sp>
      <p:pic>
        <p:nvPicPr>
          <p:cNvPr id="2" name="Grafik 1">
            <a:extLst>
              <a:ext uri="{FF2B5EF4-FFF2-40B4-BE49-F238E27FC236}">
                <a16:creationId xmlns:a16="http://schemas.microsoft.com/office/drawing/2014/main" id="{ABB37532-BB26-483B-9BB9-20F679D25823}"/>
              </a:ext>
            </a:extLst>
          </p:cNvPr>
          <p:cNvPicPr>
            <a:picLocks noChangeAspect="1"/>
          </p:cNvPicPr>
          <p:nvPr/>
        </p:nvPicPr>
        <p:blipFill rotWithShape="1">
          <a:blip r:embed="rId2"/>
          <a:srcRect l="31264" t="46331" r="62872" b="42694"/>
          <a:stretch/>
        </p:blipFill>
        <p:spPr>
          <a:xfrm rot="10800000">
            <a:off x="493790" y="4524994"/>
            <a:ext cx="582269" cy="613138"/>
          </a:xfrm>
          <a:prstGeom prst="rect">
            <a:avLst/>
          </a:prstGeom>
        </p:spPr>
      </p:pic>
      <p:grpSp>
        <p:nvGrpSpPr>
          <p:cNvPr id="9" name="Gruppieren 8">
            <a:extLst>
              <a:ext uri="{FF2B5EF4-FFF2-40B4-BE49-F238E27FC236}">
                <a16:creationId xmlns:a16="http://schemas.microsoft.com/office/drawing/2014/main" id="{99BC9DFE-C24D-4C1A-9436-0860977EEDFB}"/>
              </a:ext>
            </a:extLst>
          </p:cNvPr>
          <p:cNvGrpSpPr/>
          <p:nvPr/>
        </p:nvGrpSpPr>
        <p:grpSpPr>
          <a:xfrm>
            <a:off x="458620" y="1691504"/>
            <a:ext cx="5940757" cy="990060"/>
            <a:chOff x="458620" y="1691504"/>
            <a:chExt cx="5940757" cy="990060"/>
          </a:xfrm>
        </p:grpSpPr>
        <p:sp>
          <p:nvSpPr>
            <p:cNvPr id="10" name="Textfeld 9">
              <a:extLst>
                <a:ext uri="{FF2B5EF4-FFF2-40B4-BE49-F238E27FC236}">
                  <a16:creationId xmlns:a16="http://schemas.microsoft.com/office/drawing/2014/main" id="{B11746D5-E78F-4868-9B4C-94EF960FFA87}"/>
                </a:ext>
              </a:extLst>
            </p:cNvPr>
            <p:cNvSpPr txBox="1"/>
            <p:nvPr/>
          </p:nvSpPr>
          <p:spPr>
            <a:xfrm>
              <a:off x="458620" y="1865956"/>
              <a:ext cx="5940757" cy="815608"/>
            </a:xfrm>
            <a:prstGeom prst="rect">
              <a:avLst/>
            </a:prstGeom>
            <a:noFill/>
          </p:spPr>
          <p:txBody>
            <a:bodyPr wrap="square" rtlCol="0">
              <a:spAutoFit/>
            </a:bodyPr>
            <a:lstStyle/>
            <a:p>
              <a:r>
                <a:rPr lang="de-DE" sz="2000" b="1" err="1">
                  <a:latin typeface="Lato"/>
                </a:rPr>
                <a:t>BIOExpedition</a:t>
              </a:r>
              <a:r>
                <a:rPr lang="de-DE" sz="2000" b="1">
                  <a:latin typeface="Lato"/>
                </a:rPr>
                <a:t> </a:t>
              </a:r>
              <a:endParaRPr lang="de-DE" b="1">
                <a:latin typeface="Lato"/>
              </a:endParaRPr>
            </a:p>
            <a:p>
              <a:pPr algn="ctr"/>
              <a:endParaRPr lang="de-DE" sz="900">
                <a:latin typeface="Lato"/>
              </a:endParaRPr>
            </a:p>
            <a:p>
              <a:r>
                <a:rPr lang="de-DE">
                  <a:latin typeface="Lato"/>
                </a:rPr>
                <a:t>mit </a:t>
              </a:r>
              <a:r>
                <a:rPr lang="de-DE" err="1">
                  <a:latin typeface="Lato"/>
                </a:rPr>
                <a:t>BIOSpitzenkoch</a:t>
              </a:r>
              <a:r>
                <a:rPr lang="de-DE">
                  <a:latin typeface="Lato"/>
                </a:rPr>
                <a:t> Sebastian Junge</a:t>
              </a:r>
            </a:p>
          </p:txBody>
        </p:sp>
        <p:pic>
          <p:nvPicPr>
            <p:cNvPr id="11" name="Grafik 10">
              <a:extLst>
                <a:ext uri="{FF2B5EF4-FFF2-40B4-BE49-F238E27FC236}">
                  <a16:creationId xmlns:a16="http://schemas.microsoft.com/office/drawing/2014/main" id="{53415B49-175E-4919-8A55-94AD74FF4BE4}"/>
                </a:ext>
              </a:extLst>
            </p:cNvPr>
            <p:cNvPicPr/>
            <p:nvPr/>
          </p:nvPicPr>
          <p:blipFill>
            <a:blip r:embed="rId3"/>
            <a:stretch>
              <a:fillRect/>
            </a:stretch>
          </p:blipFill>
          <p:spPr>
            <a:xfrm>
              <a:off x="2255837" y="1691504"/>
              <a:ext cx="974725" cy="615950"/>
            </a:xfrm>
            <a:prstGeom prst="rect">
              <a:avLst/>
            </a:prstGeom>
          </p:spPr>
        </p:pic>
      </p:grpSp>
    </p:spTree>
    <p:extLst>
      <p:ext uri="{BB962C8B-B14F-4D97-AF65-F5344CB8AC3E}">
        <p14:creationId xmlns:p14="http://schemas.microsoft.com/office/powerpoint/2010/main" val="4066663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42D9B9-B167-408A-86FF-530512913904}"/>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6" name="Rectangle 5">
            <a:extLst>
              <a:ext uri="{FF2B5EF4-FFF2-40B4-BE49-F238E27FC236}">
                <a16:creationId xmlns:a16="http://schemas.microsoft.com/office/drawing/2014/main" id="{A17CBC36-0404-40A4-87FD-62EC5E476DD6}"/>
              </a:ext>
            </a:extLst>
          </p:cNvPr>
          <p:cNvSpPr>
            <a:spLocks noChangeArrowheads="1"/>
          </p:cNvSpPr>
          <p:nvPr/>
        </p:nvSpPr>
        <p:spPr bwMode="auto">
          <a:xfrm>
            <a:off x="0" y="263683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20" name="Rechteck 19">
            <a:extLst>
              <a:ext uri="{FF2B5EF4-FFF2-40B4-BE49-F238E27FC236}">
                <a16:creationId xmlns:a16="http://schemas.microsoft.com/office/drawing/2014/main" id="{34BF2CA1-2824-4572-856A-9C0747EBBAA7}"/>
              </a:ext>
            </a:extLst>
          </p:cNvPr>
          <p:cNvSpPr/>
          <p:nvPr/>
        </p:nvSpPr>
        <p:spPr>
          <a:xfrm>
            <a:off x="354137" y="2449894"/>
            <a:ext cx="6058047" cy="9471824"/>
          </a:xfrm>
          <a:prstGeom prst="rect">
            <a:avLst/>
          </a:prstGeom>
        </p:spPr>
        <p:txBody>
          <a:bodyPr wrap="square">
            <a:spAutoFit/>
          </a:bodyPr>
          <a:lstStyle/>
          <a:p>
            <a:r>
              <a:rPr lang="de-DE" sz="1600" dirty="0">
                <a:solidFill>
                  <a:srgbClr val="C00000"/>
                </a:solidFill>
                <a:latin typeface="Lato Light" panose="020F0502020204030203" pitchFamily="34" charset="0"/>
                <a:ea typeface="Lato Light" panose="020F0502020204030203" pitchFamily="34" charset="0"/>
                <a:cs typeface="Lato Light" panose="020F0502020204030203" pitchFamily="34" charset="0"/>
              </a:rPr>
              <a:t>Grüner Spargel mit Zwiebelfermentsud, geräuchertem Schmand und eingelegten Radieschen</a:t>
            </a:r>
          </a:p>
          <a:p>
            <a:br>
              <a:rPr lang="de-DE" sz="1400" b="1" dirty="0">
                <a:latin typeface="Lato"/>
              </a:rPr>
            </a:br>
            <a:r>
              <a:rPr lang="de-DE" sz="1300" b="1" dirty="0">
                <a:latin typeface="Lato"/>
              </a:rPr>
              <a:t>Zutaten für 2 Personen</a:t>
            </a:r>
            <a:br>
              <a:rPr lang="de-DE" sz="1300" b="1" dirty="0">
                <a:latin typeface="Lato"/>
              </a:rPr>
            </a:br>
            <a:endParaRPr lang="de-DE" sz="1300" dirty="0">
              <a:latin typeface="Lato"/>
            </a:endParaRPr>
          </a:p>
          <a:p>
            <a:pPr>
              <a:tabLst>
                <a:tab pos="890588" algn="l"/>
              </a:tabLst>
            </a:pPr>
            <a:r>
              <a:rPr lang="de-DE" sz="1300" dirty="0">
                <a:latin typeface="Lato"/>
              </a:rPr>
              <a:t>300 g 	grüner Spargel</a:t>
            </a:r>
          </a:p>
          <a:p>
            <a:pPr>
              <a:tabLst>
                <a:tab pos="890588" algn="l"/>
              </a:tabLst>
            </a:pPr>
            <a:r>
              <a:rPr lang="de-DE" sz="1300" dirty="0">
                <a:latin typeface="Lato"/>
              </a:rPr>
              <a:t>100 g 	Creme </a:t>
            </a:r>
            <a:r>
              <a:rPr lang="de-DE" sz="1300" dirty="0" err="1">
                <a:latin typeface="Lato"/>
              </a:rPr>
              <a:t>fraiche</a:t>
            </a:r>
            <a:r>
              <a:rPr lang="de-DE" sz="1300" dirty="0">
                <a:latin typeface="Lato"/>
              </a:rPr>
              <a:t>, geräuchert </a:t>
            </a:r>
          </a:p>
          <a:p>
            <a:pPr>
              <a:tabLst>
                <a:tab pos="890588" algn="l"/>
              </a:tabLst>
            </a:pPr>
            <a:r>
              <a:rPr lang="de-DE" sz="1300" dirty="0">
                <a:latin typeface="Lato"/>
              </a:rPr>
              <a:t>1 Bund 	Radieschen</a:t>
            </a:r>
          </a:p>
          <a:p>
            <a:pPr>
              <a:tabLst>
                <a:tab pos="890588" algn="l"/>
              </a:tabLst>
            </a:pPr>
            <a:r>
              <a:rPr lang="de-DE" sz="1300" dirty="0">
                <a:latin typeface="Lato"/>
              </a:rPr>
              <a:t>100 ml 	Essig</a:t>
            </a:r>
          </a:p>
          <a:p>
            <a:pPr>
              <a:tabLst>
                <a:tab pos="890588" algn="l"/>
              </a:tabLst>
            </a:pPr>
            <a:r>
              <a:rPr lang="de-DE" sz="1300" dirty="0">
                <a:latin typeface="Lato"/>
              </a:rPr>
              <a:t>50 g 	Zucker</a:t>
            </a:r>
          </a:p>
          <a:p>
            <a:pPr>
              <a:tabLst>
                <a:tab pos="890588" algn="l"/>
              </a:tabLst>
            </a:pPr>
            <a:r>
              <a:rPr lang="de-DE" sz="1300" dirty="0">
                <a:latin typeface="Lato"/>
              </a:rPr>
              <a:t>100 ml 	Wasser</a:t>
            </a:r>
          </a:p>
          <a:p>
            <a:pPr>
              <a:tabLst>
                <a:tab pos="890588" algn="l"/>
              </a:tabLst>
            </a:pPr>
            <a:r>
              <a:rPr lang="de-DE" sz="1300" dirty="0">
                <a:latin typeface="Lato"/>
              </a:rPr>
              <a:t>½ Bund 	Petersilie</a:t>
            </a:r>
          </a:p>
          <a:p>
            <a:pPr>
              <a:tabLst>
                <a:tab pos="890588" algn="l"/>
              </a:tabLst>
            </a:pPr>
            <a:r>
              <a:rPr lang="de-DE" sz="1300" dirty="0">
                <a:latin typeface="Lato"/>
              </a:rPr>
              <a:t>½ Bund 	Schnittlauch</a:t>
            </a:r>
          </a:p>
          <a:p>
            <a:pPr>
              <a:tabLst>
                <a:tab pos="890588" algn="l"/>
              </a:tabLst>
            </a:pPr>
            <a:r>
              <a:rPr lang="de-DE" sz="1300" dirty="0">
                <a:latin typeface="Lato"/>
              </a:rPr>
              <a:t>1 Teelöffel	geräuchertes Paprikapulver</a:t>
            </a:r>
          </a:p>
          <a:p>
            <a:pPr>
              <a:tabLst>
                <a:tab pos="890588" algn="l"/>
              </a:tabLst>
            </a:pPr>
            <a:r>
              <a:rPr lang="de-DE" sz="1300" dirty="0">
                <a:latin typeface="Lato"/>
              </a:rPr>
              <a:t>200 ml 	Zwiebelfermentsud (von Euren eingelegten Zwiebeln)</a:t>
            </a:r>
          </a:p>
          <a:p>
            <a:pPr>
              <a:tabLst>
                <a:tab pos="890588" algn="l"/>
              </a:tabLst>
            </a:pPr>
            <a:r>
              <a:rPr lang="de-DE" sz="1300" dirty="0">
                <a:latin typeface="Lato"/>
              </a:rPr>
              <a:t>	Salz und Pfeffer</a:t>
            </a:r>
          </a:p>
          <a:p>
            <a:pPr>
              <a:lnSpc>
                <a:spcPct val="110000"/>
              </a:lnSpc>
              <a:tabLst>
                <a:tab pos="890588" algn="l"/>
              </a:tabLst>
            </a:pPr>
            <a:r>
              <a:rPr lang="de-DE" sz="1300" dirty="0">
                <a:latin typeface="Lato"/>
              </a:rPr>
              <a:t>	Öl zum Braten</a:t>
            </a:r>
          </a:p>
          <a:p>
            <a:r>
              <a:rPr lang="de-DE" sz="1300" dirty="0">
                <a:latin typeface="Lato"/>
              </a:rPr>
              <a:t> </a:t>
            </a:r>
          </a:p>
          <a:p>
            <a:pPr>
              <a:lnSpc>
                <a:spcPct val="120000"/>
              </a:lnSpc>
            </a:pPr>
            <a:r>
              <a:rPr lang="de-DE" sz="1300" b="1" dirty="0">
                <a:latin typeface="Lato"/>
              </a:rPr>
              <a:t>Vorbereitung am Vortag</a:t>
            </a:r>
            <a:br>
              <a:rPr lang="de-DE" sz="1300" b="1" dirty="0">
                <a:latin typeface="Lato"/>
              </a:rPr>
            </a:br>
            <a:endParaRPr lang="de-DE" sz="1300" dirty="0">
              <a:latin typeface="Lato"/>
            </a:endParaRPr>
          </a:p>
          <a:p>
            <a:pPr>
              <a:lnSpc>
                <a:spcPct val="120000"/>
              </a:lnSpc>
            </a:pPr>
            <a:r>
              <a:rPr lang="de-DE" sz="1300" dirty="0">
                <a:latin typeface="Lato"/>
              </a:rPr>
              <a:t>Radieschen waschen, in circa 3 mm dicke Scheiben schneiden und in ein Glas füllen. Essig, Wasser und Zucker mit einer Prise Salz aufkochen und über die Radieschen geben. Über Nacht im geschlossenen Glas in den Kühlschrank stellen. </a:t>
            </a:r>
          </a:p>
          <a:p>
            <a:pPr>
              <a:lnSpc>
                <a:spcPct val="120000"/>
              </a:lnSpc>
            </a:pPr>
            <a:endParaRPr lang="de-DE" sz="1300" b="1" dirty="0">
              <a:latin typeface="Lato"/>
            </a:endParaRPr>
          </a:p>
          <a:p>
            <a:pPr>
              <a:lnSpc>
                <a:spcPct val="120000"/>
              </a:lnSpc>
            </a:pPr>
            <a:r>
              <a:rPr lang="de-DE" sz="1300" b="1" dirty="0">
                <a:latin typeface="Lato"/>
              </a:rPr>
              <a:t>Zubereitung</a:t>
            </a:r>
            <a:br>
              <a:rPr lang="de-DE" sz="1300" b="1" dirty="0">
                <a:latin typeface="Lato"/>
              </a:rPr>
            </a:br>
            <a:endParaRPr lang="de-DE" sz="1300" dirty="0">
              <a:latin typeface="Lato"/>
            </a:endParaRPr>
          </a:p>
          <a:p>
            <a:pPr>
              <a:lnSpc>
                <a:spcPct val="120000"/>
              </a:lnSpc>
              <a:spcAft>
                <a:spcPts val="600"/>
              </a:spcAft>
            </a:pPr>
            <a:r>
              <a:rPr lang="de-DE" sz="1300" dirty="0">
                <a:latin typeface="Lato"/>
              </a:rPr>
              <a:t>Den Zwiebelfermentsud auf circa ¼ reduzieren. Das geräucherte Paprikapulver hinzugeben. Die Kräuter fein schneiden und hinzugeben. Grünen Spargel waschen und circa 1 cm vom Ende abschneiden und entsorgen, da das Ende oft holzig ist. Das untere Drittel der Stangen schälen und abschneiden. Diese Stücke in hauchdünne Scheiben schneiden und kurz beiseitestellen. 2 Stangen Spargel mit dem Sparschäler hauchdünn längs in Scheiben schneiden. Den geschnittenen Spargel (längs und quer) mit dem Sud marinieren und leicht salzen. Die übrigen Stangen in Öl leicht anbraten, anschließend salzen und pfeffern.</a:t>
            </a:r>
          </a:p>
          <a:p>
            <a:pPr>
              <a:lnSpc>
                <a:spcPct val="120000"/>
              </a:lnSpc>
              <a:spcAft>
                <a:spcPts val="600"/>
              </a:spcAft>
            </a:pPr>
            <a:r>
              <a:rPr lang="de-DE" sz="1300" dirty="0">
                <a:latin typeface="Lato"/>
              </a:rPr>
              <a:t>Die geräucherte Creme </a:t>
            </a:r>
            <a:r>
              <a:rPr lang="de-DE" sz="1300" dirty="0" err="1">
                <a:latin typeface="Lato"/>
              </a:rPr>
              <a:t>fraiche</a:t>
            </a:r>
            <a:r>
              <a:rPr lang="de-DE" sz="1300" dirty="0">
                <a:latin typeface="Lato"/>
              </a:rPr>
              <a:t> auf zwei Teller ausstreichen. Die gebratenen Spargelstangen auf der Creme </a:t>
            </a:r>
            <a:r>
              <a:rPr lang="de-DE" sz="1300" dirty="0" err="1">
                <a:latin typeface="Lato"/>
              </a:rPr>
              <a:t>fraiche</a:t>
            </a:r>
            <a:r>
              <a:rPr lang="de-DE" sz="1300" dirty="0">
                <a:latin typeface="Lato"/>
              </a:rPr>
              <a:t> anrichten. Darauf den marinierten Spargel verteilen. Die eingelegten Radieschen-Scheiben aus dem Sud nehmen, abtropfen lassen und damit den Salat garnieren.</a:t>
            </a:r>
          </a:p>
          <a:p>
            <a:endParaRPr lang="de-DE" sz="1400" dirty="0">
              <a:solidFill>
                <a:srgbClr val="000000"/>
              </a:solidFill>
              <a:latin typeface="Lato"/>
              <a:ea typeface="Arial Unicode MS"/>
              <a:cs typeface="Arial Unicode MS"/>
            </a:endParaRPr>
          </a:p>
        </p:txBody>
      </p:sp>
      <p:grpSp>
        <p:nvGrpSpPr>
          <p:cNvPr id="3" name="Gruppieren 2">
            <a:extLst>
              <a:ext uri="{FF2B5EF4-FFF2-40B4-BE49-F238E27FC236}">
                <a16:creationId xmlns:a16="http://schemas.microsoft.com/office/drawing/2014/main" id="{8D3AB351-0E5E-4E22-B2E3-4367B6FF0849}"/>
              </a:ext>
            </a:extLst>
          </p:cNvPr>
          <p:cNvGrpSpPr/>
          <p:nvPr/>
        </p:nvGrpSpPr>
        <p:grpSpPr>
          <a:xfrm>
            <a:off x="3962001" y="3537433"/>
            <a:ext cx="2804320" cy="1399926"/>
            <a:chOff x="4053680" y="2999766"/>
            <a:chExt cx="2804320" cy="1399926"/>
          </a:xfrm>
        </p:grpSpPr>
        <p:sp>
          <p:nvSpPr>
            <p:cNvPr id="14" name="Textfeld 13">
              <a:extLst>
                <a:ext uri="{FF2B5EF4-FFF2-40B4-BE49-F238E27FC236}">
                  <a16:creationId xmlns:a16="http://schemas.microsoft.com/office/drawing/2014/main" id="{CA6FA178-4E44-4AAE-9842-859C6E947A90}"/>
                </a:ext>
              </a:extLst>
            </p:cNvPr>
            <p:cNvSpPr txBox="1"/>
            <p:nvPr/>
          </p:nvSpPr>
          <p:spPr>
            <a:xfrm rot="512256">
              <a:off x="4062434" y="3089757"/>
              <a:ext cx="2795566" cy="1308050"/>
            </a:xfrm>
            <a:prstGeom prst="rect">
              <a:avLst/>
            </a:prstGeom>
            <a:noFill/>
          </p:spPr>
          <p:txBody>
            <a:bodyPr wrap="square" rtlCol="0">
              <a:spAutoFit/>
            </a:bodyPr>
            <a:lstStyle/>
            <a:p>
              <a:r>
                <a:rPr lang="de-DE" sz="1300" dirty="0">
                  <a:solidFill>
                    <a:srgbClr val="C00000"/>
                  </a:solidFill>
                  <a:latin typeface="Lato"/>
                </a:rPr>
                <a:t>Für dieses Rezept brauchst Du</a:t>
              </a:r>
            </a:p>
            <a:p>
              <a:pPr marL="285750" indent="-285750">
                <a:buFont typeface="Courier New" panose="02070309020205020404" pitchFamily="49" charset="0"/>
                <a:buChar char="o"/>
              </a:pPr>
              <a:r>
                <a:rPr lang="de-DE" sz="1100" dirty="0">
                  <a:latin typeface="Lato"/>
                </a:rPr>
                <a:t>Schraubglas mit Deckel</a:t>
              </a:r>
            </a:p>
            <a:p>
              <a:pPr marL="285750" indent="-285750">
                <a:buFont typeface="Courier New" panose="02070309020205020404" pitchFamily="49" charset="0"/>
                <a:buChar char="o"/>
              </a:pPr>
              <a:r>
                <a:rPr lang="de-DE" sz="1100" dirty="0">
                  <a:latin typeface="Lato"/>
                </a:rPr>
                <a:t>Schneidbrett und Messer</a:t>
              </a:r>
            </a:p>
            <a:p>
              <a:pPr marL="285750" indent="-285750">
                <a:buFont typeface="Courier New" panose="02070309020205020404" pitchFamily="49" charset="0"/>
                <a:buChar char="o"/>
              </a:pPr>
              <a:r>
                <a:rPr lang="de-DE" sz="1100" dirty="0">
                  <a:latin typeface="Lato"/>
                </a:rPr>
                <a:t>Kleinen Topf</a:t>
              </a:r>
            </a:p>
            <a:p>
              <a:pPr marL="285750" indent="-285750">
                <a:buFont typeface="Courier New" panose="02070309020205020404" pitchFamily="49" charset="0"/>
                <a:buChar char="o"/>
              </a:pPr>
              <a:r>
                <a:rPr lang="de-DE" sz="1100" dirty="0">
                  <a:latin typeface="Lato"/>
                </a:rPr>
                <a:t>Sparschäler</a:t>
              </a:r>
            </a:p>
            <a:p>
              <a:pPr marL="285750" indent="-285750">
                <a:buFont typeface="Courier New" panose="02070309020205020404" pitchFamily="49" charset="0"/>
                <a:buChar char="o"/>
              </a:pPr>
              <a:r>
                <a:rPr lang="de-DE" sz="1100" dirty="0">
                  <a:latin typeface="Lato"/>
                </a:rPr>
                <a:t>1 Schüssel</a:t>
              </a:r>
            </a:p>
            <a:p>
              <a:pPr marL="285750" indent="-285750">
                <a:buFont typeface="Courier New" panose="02070309020205020404" pitchFamily="49" charset="0"/>
                <a:buChar char="o"/>
              </a:pPr>
              <a:r>
                <a:rPr lang="de-DE" sz="1100" dirty="0">
                  <a:latin typeface="Lato"/>
                </a:rPr>
                <a:t>1 Pfanne</a:t>
              </a:r>
            </a:p>
          </p:txBody>
        </p:sp>
        <p:sp>
          <p:nvSpPr>
            <p:cNvPr id="17" name="Rechteck: abgerundete Ecken 16">
              <a:extLst>
                <a:ext uri="{FF2B5EF4-FFF2-40B4-BE49-F238E27FC236}">
                  <a16:creationId xmlns:a16="http://schemas.microsoft.com/office/drawing/2014/main" id="{0A7967C3-45BE-4DCB-9D03-651EBA4BC5C4}"/>
                </a:ext>
              </a:extLst>
            </p:cNvPr>
            <p:cNvSpPr/>
            <p:nvPr/>
          </p:nvSpPr>
          <p:spPr>
            <a:xfrm rot="499069">
              <a:off x="4053680" y="2999766"/>
              <a:ext cx="2459293" cy="139992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 name="Textfeld 9">
            <a:extLst>
              <a:ext uri="{FF2B5EF4-FFF2-40B4-BE49-F238E27FC236}">
                <a16:creationId xmlns:a16="http://schemas.microsoft.com/office/drawing/2014/main" id="{7547126C-2C6C-4AFD-B478-EB8CB761B92E}"/>
              </a:ext>
            </a:extLst>
          </p:cNvPr>
          <p:cNvSpPr txBox="1"/>
          <p:nvPr/>
        </p:nvSpPr>
        <p:spPr>
          <a:xfrm>
            <a:off x="2376799" y="1863310"/>
            <a:ext cx="2012722" cy="400110"/>
          </a:xfrm>
          <a:prstGeom prst="rect">
            <a:avLst/>
          </a:prstGeom>
          <a:noFill/>
        </p:spPr>
        <p:txBody>
          <a:bodyPr wrap="square" rtlCol="0">
            <a:spAutoFit/>
          </a:bodyPr>
          <a:lstStyle/>
          <a:p>
            <a:r>
              <a:rPr lang="de-DE" sz="2000" b="1" dirty="0">
                <a:latin typeface="Lato" panose="020F0502020204030203" pitchFamily="34" charset="0"/>
                <a:ea typeface="Lato" panose="020F0502020204030203" pitchFamily="34" charset="0"/>
                <a:cs typeface="Lato" panose="020F0502020204030203" pitchFamily="34" charset="0"/>
              </a:rPr>
              <a:t>VORSPEISE</a:t>
            </a:r>
            <a:endParaRPr lang="de-DE" b="1"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073062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42D9B9-B167-408A-86FF-530512913904}"/>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6" name="Rectangle 5">
            <a:extLst>
              <a:ext uri="{FF2B5EF4-FFF2-40B4-BE49-F238E27FC236}">
                <a16:creationId xmlns:a16="http://schemas.microsoft.com/office/drawing/2014/main" id="{A17CBC36-0404-40A4-87FD-62EC5E476DD6}"/>
              </a:ext>
            </a:extLst>
          </p:cNvPr>
          <p:cNvSpPr>
            <a:spLocks noChangeArrowheads="1"/>
          </p:cNvSpPr>
          <p:nvPr/>
        </p:nvSpPr>
        <p:spPr bwMode="auto">
          <a:xfrm>
            <a:off x="0" y="2636838"/>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20" name="Rechteck 19">
            <a:extLst>
              <a:ext uri="{FF2B5EF4-FFF2-40B4-BE49-F238E27FC236}">
                <a16:creationId xmlns:a16="http://schemas.microsoft.com/office/drawing/2014/main" id="{34BF2CA1-2824-4572-856A-9C0747EBBAA7}"/>
              </a:ext>
            </a:extLst>
          </p:cNvPr>
          <p:cNvSpPr/>
          <p:nvPr/>
        </p:nvSpPr>
        <p:spPr>
          <a:xfrm>
            <a:off x="262522" y="2265842"/>
            <a:ext cx="6399619" cy="10298204"/>
          </a:xfrm>
          <a:prstGeom prst="rect">
            <a:avLst/>
          </a:prstGeom>
        </p:spPr>
        <p:txBody>
          <a:bodyPr wrap="square">
            <a:spAutoFit/>
          </a:bodyPr>
          <a:lstStyle/>
          <a:p>
            <a:pPr algn="ctr"/>
            <a:r>
              <a:rPr lang="de-DE" sz="1600" dirty="0" err="1">
                <a:solidFill>
                  <a:srgbClr val="C00000"/>
                </a:solidFill>
                <a:latin typeface="Lato"/>
              </a:rPr>
              <a:t>Don´t</a:t>
            </a:r>
            <a:r>
              <a:rPr lang="de-DE" sz="1600" dirty="0">
                <a:solidFill>
                  <a:srgbClr val="C00000"/>
                </a:solidFill>
                <a:latin typeface="Lato"/>
              </a:rPr>
              <a:t> </a:t>
            </a:r>
            <a:r>
              <a:rPr lang="de-DE" sz="1600" dirty="0" err="1">
                <a:solidFill>
                  <a:srgbClr val="C00000"/>
                </a:solidFill>
                <a:latin typeface="Lato"/>
              </a:rPr>
              <a:t>call</a:t>
            </a:r>
            <a:r>
              <a:rPr lang="de-DE" sz="1600" dirty="0">
                <a:solidFill>
                  <a:srgbClr val="C00000"/>
                </a:solidFill>
                <a:latin typeface="Lato"/>
              </a:rPr>
              <a:t> </a:t>
            </a:r>
            <a:r>
              <a:rPr lang="de-DE" sz="1600" dirty="0" err="1">
                <a:solidFill>
                  <a:srgbClr val="C00000"/>
                </a:solidFill>
                <a:latin typeface="Lato"/>
              </a:rPr>
              <a:t>it</a:t>
            </a:r>
            <a:r>
              <a:rPr lang="de-DE" sz="1600" dirty="0">
                <a:solidFill>
                  <a:srgbClr val="C00000"/>
                </a:solidFill>
                <a:latin typeface="Lato"/>
              </a:rPr>
              <a:t> Caesars </a:t>
            </a:r>
            <a:r>
              <a:rPr lang="de-DE" sz="1600" dirty="0" err="1">
                <a:solidFill>
                  <a:srgbClr val="C00000"/>
                </a:solidFill>
                <a:latin typeface="Lato"/>
              </a:rPr>
              <a:t>Salad</a:t>
            </a:r>
            <a:endParaRPr lang="de-DE" sz="1600" dirty="0">
              <a:solidFill>
                <a:srgbClr val="C00000"/>
              </a:solidFill>
              <a:latin typeface="Lato"/>
            </a:endParaRPr>
          </a:p>
          <a:p>
            <a:endParaRPr lang="de-DE" sz="1600" dirty="0">
              <a:solidFill>
                <a:srgbClr val="C00000"/>
              </a:solidFill>
              <a:latin typeface="Lato"/>
            </a:endParaRPr>
          </a:p>
          <a:p>
            <a:r>
              <a:rPr lang="de-DE" sz="1600" dirty="0">
                <a:solidFill>
                  <a:srgbClr val="C00000"/>
                </a:solidFill>
                <a:latin typeface="Lato"/>
              </a:rPr>
              <a:t>Trockengereiftes Rückensteak von der </a:t>
            </a:r>
            <a:r>
              <a:rPr lang="de-DE" sz="1600" dirty="0" err="1">
                <a:solidFill>
                  <a:srgbClr val="C00000"/>
                </a:solidFill>
                <a:latin typeface="Lato"/>
              </a:rPr>
              <a:t>Backensholzer</a:t>
            </a:r>
            <a:r>
              <a:rPr lang="de-DE" sz="1600" dirty="0">
                <a:solidFill>
                  <a:srgbClr val="C00000"/>
                </a:solidFill>
                <a:latin typeface="Lato"/>
              </a:rPr>
              <a:t> Färse mit lauwarmen Römersalat, Knoblauchemulsion und Deichkäse Gold</a:t>
            </a:r>
          </a:p>
          <a:p>
            <a:endParaRPr lang="de-DE" sz="1400" b="1" dirty="0">
              <a:latin typeface="Lato"/>
            </a:endParaRPr>
          </a:p>
          <a:p>
            <a:r>
              <a:rPr lang="de-DE" sz="1300" b="1" dirty="0">
                <a:latin typeface="Lato"/>
              </a:rPr>
              <a:t>Zutaten für 2 Personen</a:t>
            </a:r>
          </a:p>
          <a:p>
            <a:endParaRPr lang="de-DE" sz="1300" dirty="0">
              <a:latin typeface="Lato"/>
            </a:endParaRPr>
          </a:p>
          <a:p>
            <a:pPr>
              <a:tabLst>
                <a:tab pos="890588" algn="l"/>
              </a:tabLst>
            </a:pPr>
            <a:r>
              <a:rPr lang="de-DE" sz="1300" dirty="0">
                <a:latin typeface="Lato"/>
              </a:rPr>
              <a:t>2 </a:t>
            </a:r>
            <a:r>
              <a:rPr lang="de-DE" sz="1300" dirty="0" err="1">
                <a:latin typeface="Lato"/>
              </a:rPr>
              <a:t>Stk</a:t>
            </a:r>
            <a:r>
              <a:rPr lang="de-DE" sz="1300" dirty="0">
                <a:latin typeface="Lato"/>
              </a:rPr>
              <a:t> 	Rückensteak pariert  á 120 g</a:t>
            </a:r>
          </a:p>
          <a:p>
            <a:pPr>
              <a:tabLst>
                <a:tab pos="890588" algn="l"/>
              </a:tabLst>
            </a:pPr>
            <a:r>
              <a:rPr lang="de-DE" sz="1300" dirty="0">
                <a:latin typeface="Lato"/>
              </a:rPr>
              <a:t>2 </a:t>
            </a:r>
            <a:r>
              <a:rPr lang="de-DE" sz="1300" dirty="0" err="1">
                <a:latin typeface="Lato"/>
              </a:rPr>
              <a:t>Stk</a:t>
            </a:r>
            <a:r>
              <a:rPr lang="de-DE" sz="1300" dirty="0">
                <a:latin typeface="Lato"/>
              </a:rPr>
              <a:t> 	Römersalat groß</a:t>
            </a:r>
          </a:p>
          <a:p>
            <a:pPr>
              <a:tabLst>
                <a:tab pos="890588" algn="l"/>
              </a:tabLst>
            </a:pPr>
            <a:r>
              <a:rPr lang="de-DE" sz="1300" dirty="0">
                <a:latin typeface="Lato"/>
              </a:rPr>
              <a:t>1	Ei</a:t>
            </a:r>
          </a:p>
          <a:p>
            <a:pPr>
              <a:tabLst>
                <a:tab pos="890588" algn="l"/>
              </a:tabLst>
            </a:pPr>
            <a:r>
              <a:rPr lang="de-DE" sz="1300" dirty="0">
                <a:latin typeface="Lato"/>
              </a:rPr>
              <a:t>1 Esslöffel 	Essig</a:t>
            </a:r>
          </a:p>
          <a:p>
            <a:pPr>
              <a:tabLst>
                <a:tab pos="890588" algn="l"/>
              </a:tabLst>
            </a:pPr>
            <a:r>
              <a:rPr lang="de-DE" sz="1300" dirty="0">
                <a:latin typeface="Lato"/>
              </a:rPr>
              <a:t>1 Esslöffel 	Joghurt</a:t>
            </a:r>
          </a:p>
          <a:p>
            <a:pPr>
              <a:tabLst>
                <a:tab pos="890588" algn="l"/>
              </a:tabLst>
            </a:pPr>
            <a:r>
              <a:rPr lang="de-DE" sz="1300" dirty="0">
                <a:latin typeface="Lato"/>
              </a:rPr>
              <a:t>1 Esslöffel 	Senf</a:t>
            </a:r>
          </a:p>
          <a:p>
            <a:pPr>
              <a:tabLst>
                <a:tab pos="890588" algn="l"/>
              </a:tabLst>
            </a:pPr>
            <a:r>
              <a:rPr lang="de-DE" sz="1300" dirty="0">
                <a:latin typeface="Lato"/>
              </a:rPr>
              <a:t>1 </a:t>
            </a:r>
            <a:r>
              <a:rPr lang="de-DE" sz="1300" dirty="0" err="1">
                <a:latin typeface="Lato"/>
              </a:rPr>
              <a:t>Stk</a:t>
            </a:r>
            <a:r>
              <a:rPr lang="de-DE" sz="1300" dirty="0">
                <a:latin typeface="Lato"/>
              </a:rPr>
              <a:t> 	Knoblauchzehe, geschält und fein geschnitten</a:t>
            </a:r>
          </a:p>
          <a:p>
            <a:pPr>
              <a:tabLst>
                <a:tab pos="890588" algn="l"/>
              </a:tabLst>
            </a:pPr>
            <a:r>
              <a:rPr lang="de-DE" sz="1300" dirty="0">
                <a:latin typeface="Lato"/>
              </a:rPr>
              <a:t>50 g 	gehackte Kapern</a:t>
            </a:r>
          </a:p>
          <a:p>
            <a:pPr>
              <a:tabLst>
                <a:tab pos="890588" algn="l"/>
              </a:tabLst>
            </a:pPr>
            <a:r>
              <a:rPr lang="de-DE" sz="1300" dirty="0">
                <a:latin typeface="Lato"/>
              </a:rPr>
              <a:t>½ Bund 	Petersilie</a:t>
            </a:r>
          </a:p>
          <a:p>
            <a:pPr>
              <a:tabLst>
                <a:tab pos="890588" algn="l"/>
              </a:tabLst>
            </a:pPr>
            <a:r>
              <a:rPr lang="de-DE" sz="1300" dirty="0">
                <a:latin typeface="Lato"/>
              </a:rPr>
              <a:t>½ Bund 	Schnittlauch</a:t>
            </a:r>
          </a:p>
          <a:p>
            <a:pPr>
              <a:tabLst>
                <a:tab pos="890588" algn="l"/>
              </a:tabLst>
            </a:pPr>
            <a:r>
              <a:rPr lang="de-DE" sz="1300" dirty="0">
                <a:latin typeface="Lato"/>
              </a:rPr>
              <a:t>250 ml 	Öl neutral (z.B. Sonnenblumen- oder Rapsöl)</a:t>
            </a:r>
          </a:p>
          <a:p>
            <a:pPr>
              <a:tabLst>
                <a:tab pos="890588" algn="l"/>
              </a:tabLst>
            </a:pPr>
            <a:r>
              <a:rPr lang="de-DE" sz="1300" dirty="0">
                <a:latin typeface="Lato"/>
              </a:rPr>
              <a:t>¼ 	Deichkäse Gold (ca. 125 g)</a:t>
            </a:r>
          </a:p>
          <a:p>
            <a:pPr>
              <a:tabLst>
                <a:tab pos="890588" algn="l"/>
              </a:tabLst>
            </a:pPr>
            <a:r>
              <a:rPr lang="de-DE" sz="1300" dirty="0">
                <a:latin typeface="Lato"/>
              </a:rPr>
              <a:t>2 </a:t>
            </a:r>
            <a:r>
              <a:rPr lang="de-DE" sz="1300" dirty="0" err="1">
                <a:latin typeface="Lato"/>
              </a:rPr>
              <a:t>Stk</a:t>
            </a:r>
            <a:r>
              <a:rPr lang="de-DE" sz="1300" dirty="0">
                <a:latin typeface="Lato"/>
              </a:rPr>
              <a:t> 	Radieschen (von der Vorspeise aufbewahren)</a:t>
            </a:r>
          </a:p>
          <a:p>
            <a:pPr>
              <a:tabLst>
                <a:tab pos="890588" algn="l"/>
              </a:tabLst>
            </a:pPr>
            <a:r>
              <a:rPr lang="de-DE" sz="1300" dirty="0">
                <a:latin typeface="Lato"/>
              </a:rPr>
              <a:t>	Salz und Pfeffer</a:t>
            </a:r>
          </a:p>
          <a:p>
            <a:pPr>
              <a:lnSpc>
                <a:spcPct val="120000"/>
              </a:lnSpc>
            </a:pPr>
            <a:br>
              <a:rPr lang="de-DE" sz="1300" b="1" dirty="0">
                <a:latin typeface="Lato"/>
              </a:rPr>
            </a:br>
            <a:r>
              <a:rPr lang="de-DE" sz="1300" b="1" dirty="0">
                <a:latin typeface="Lato"/>
              </a:rPr>
              <a:t>Zubereitung</a:t>
            </a:r>
          </a:p>
          <a:p>
            <a:pPr>
              <a:lnSpc>
                <a:spcPct val="120000"/>
              </a:lnSpc>
            </a:pPr>
            <a:endParaRPr lang="de-DE" sz="1300" dirty="0">
              <a:latin typeface="Lato"/>
            </a:endParaRPr>
          </a:p>
          <a:p>
            <a:pPr>
              <a:lnSpc>
                <a:spcPct val="120000"/>
              </a:lnSpc>
              <a:spcAft>
                <a:spcPts val="600"/>
              </a:spcAft>
            </a:pPr>
            <a:r>
              <a:rPr lang="de-DE" sz="1300" dirty="0">
                <a:latin typeface="Lato"/>
              </a:rPr>
              <a:t>Das Fleisch circa 1 Stunde vor der Zubereitung aus dem Kühlschrank nehmen.</a:t>
            </a:r>
          </a:p>
          <a:p>
            <a:pPr>
              <a:lnSpc>
                <a:spcPct val="120000"/>
              </a:lnSpc>
              <a:spcAft>
                <a:spcPts val="600"/>
              </a:spcAft>
            </a:pPr>
            <a:r>
              <a:rPr lang="de-DE" sz="1300" dirty="0">
                <a:latin typeface="Lato"/>
              </a:rPr>
              <a:t>Den Römersalat längs vierteln , gut waschen,. Besonders am Strunk darauf achten, dass der Salat von anhaftender Erde befreit wird. Auf einem Küchentuch zum Abtropfen legen. Aus dem Ei, Essig, Joghurt, Senf, gehackten Kapern, Öl, etwas Salz und Pfeffer eine Mayonnaise herstellen. Hierfür das Ei mit Essig, Joghurt, Knoblauch und Senf verquirlen (entweder mit dem Pürierstab oder von Hand mit einem Schneebesen) und anschließend langsam das Öl einlaufen lassen, bis eine Emulsion entsteht. Ein Esslöffel fein geriebenen Deichkäse zur Emulsion geben und diese mit Salz und Pfeffer abschmecken. Den Backofen auch 100 °C Ober/Unterhitze vorheizen. Das Fleisch in einer heißen Pfanne mit etwas Öl von beiden Seiten braun anbraten.  </a:t>
            </a:r>
            <a:br>
              <a:rPr lang="de-DE" sz="1300" dirty="0">
                <a:latin typeface="Lato"/>
              </a:rPr>
            </a:br>
            <a:r>
              <a:rPr lang="de-DE" sz="1300" dirty="0">
                <a:latin typeface="Lato"/>
              </a:rPr>
              <a:t>Je nach Stärke des Steaks garen wir dieses noch im Ofen oder halten es nur warm.</a:t>
            </a:r>
          </a:p>
          <a:p>
            <a:pPr>
              <a:lnSpc>
                <a:spcPct val="120000"/>
              </a:lnSpc>
              <a:spcAft>
                <a:spcPts val="600"/>
              </a:spcAft>
            </a:pPr>
            <a:r>
              <a:rPr lang="de-DE" sz="1300" dirty="0">
                <a:latin typeface="Lato"/>
              </a:rPr>
              <a:t>Kräuter fein schneiden. Die Radieschen in feine Scheiben schneiden. In einer großen Pfanne etwas Öl erhitzen und den Römersalat kurz anbraten, anschließend auf 2 Teller verteilen und die frischen Kräuter aufstreuen. Die Emulsion großzügig auf dem Salat und dem Teller verteilen. Das Steak auf dem Salat anrichten, mit den fein geschnittenen Radieschen garnieren und etwas von dem Deichkäse Gold über das ganze Gericht hobeln.</a:t>
            </a:r>
          </a:p>
          <a:p>
            <a:pPr>
              <a:lnSpc>
                <a:spcPct val="120000"/>
              </a:lnSpc>
              <a:spcAft>
                <a:spcPts val="600"/>
              </a:spcAft>
            </a:pPr>
            <a:r>
              <a:rPr lang="de-DE" sz="1300" dirty="0">
                <a:latin typeface="Lato"/>
              </a:rPr>
              <a:t> </a:t>
            </a:r>
          </a:p>
          <a:p>
            <a:endParaRPr lang="de-DE" sz="1400" dirty="0">
              <a:solidFill>
                <a:srgbClr val="000000"/>
              </a:solidFill>
              <a:latin typeface="Lato"/>
              <a:ea typeface="Arial Unicode MS"/>
              <a:cs typeface="Arial Unicode MS"/>
            </a:endParaRPr>
          </a:p>
        </p:txBody>
      </p:sp>
      <p:grpSp>
        <p:nvGrpSpPr>
          <p:cNvPr id="3" name="Gruppieren 2">
            <a:extLst>
              <a:ext uri="{FF2B5EF4-FFF2-40B4-BE49-F238E27FC236}">
                <a16:creationId xmlns:a16="http://schemas.microsoft.com/office/drawing/2014/main" id="{8D3AB351-0E5E-4E22-B2E3-4367B6FF0849}"/>
              </a:ext>
            </a:extLst>
          </p:cNvPr>
          <p:cNvGrpSpPr/>
          <p:nvPr/>
        </p:nvGrpSpPr>
        <p:grpSpPr>
          <a:xfrm>
            <a:off x="4062434" y="3564137"/>
            <a:ext cx="2795566" cy="1742461"/>
            <a:chOff x="4062434" y="2840012"/>
            <a:chExt cx="2795566" cy="1742461"/>
          </a:xfrm>
        </p:grpSpPr>
        <p:sp>
          <p:nvSpPr>
            <p:cNvPr id="14" name="Textfeld 13">
              <a:extLst>
                <a:ext uri="{FF2B5EF4-FFF2-40B4-BE49-F238E27FC236}">
                  <a16:creationId xmlns:a16="http://schemas.microsoft.com/office/drawing/2014/main" id="{CA6FA178-4E44-4AAE-9842-859C6E947A90}"/>
                </a:ext>
              </a:extLst>
            </p:cNvPr>
            <p:cNvSpPr txBox="1"/>
            <p:nvPr/>
          </p:nvSpPr>
          <p:spPr>
            <a:xfrm rot="512256">
              <a:off x="4062434" y="2905091"/>
              <a:ext cx="2795566" cy="1677382"/>
            </a:xfrm>
            <a:prstGeom prst="rect">
              <a:avLst/>
            </a:prstGeom>
            <a:noFill/>
          </p:spPr>
          <p:txBody>
            <a:bodyPr wrap="square" rtlCol="0">
              <a:spAutoFit/>
            </a:bodyPr>
            <a:lstStyle/>
            <a:p>
              <a:r>
                <a:rPr lang="de-DE" sz="1300" dirty="0">
                  <a:solidFill>
                    <a:srgbClr val="C00000"/>
                  </a:solidFill>
                  <a:latin typeface="Lato"/>
                </a:rPr>
                <a:t>Für dieses Rezept brauchst Du</a:t>
              </a:r>
            </a:p>
            <a:p>
              <a:pPr marL="285750" indent="-285750">
                <a:buFont typeface="Courier New" panose="02070309020205020404" pitchFamily="49" charset="0"/>
                <a:buChar char="o"/>
              </a:pPr>
              <a:r>
                <a:rPr lang="de-DE" sz="1100" dirty="0">
                  <a:latin typeface="Lato"/>
                </a:rPr>
                <a:t>sauberes Küchentuch</a:t>
              </a:r>
            </a:p>
            <a:p>
              <a:pPr marL="285750" indent="-285750">
                <a:buFont typeface="Courier New" panose="02070309020205020404" pitchFamily="49" charset="0"/>
                <a:buChar char="o"/>
              </a:pPr>
              <a:r>
                <a:rPr lang="de-DE" sz="1100" dirty="0">
                  <a:latin typeface="Lato"/>
                </a:rPr>
                <a:t>Schüssel</a:t>
              </a:r>
            </a:p>
            <a:p>
              <a:pPr marL="285750" indent="-285750">
                <a:buFont typeface="Courier New" panose="02070309020205020404" pitchFamily="49" charset="0"/>
                <a:buChar char="o"/>
              </a:pPr>
              <a:r>
                <a:rPr lang="de-DE" sz="1100" dirty="0">
                  <a:latin typeface="Lato"/>
                </a:rPr>
                <a:t>Schneebesen oder Pürierstab</a:t>
              </a:r>
            </a:p>
            <a:p>
              <a:pPr marL="285750" indent="-285750">
                <a:buFont typeface="Courier New" panose="02070309020205020404" pitchFamily="49" charset="0"/>
                <a:buChar char="o"/>
              </a:pPr>
              <a:r>
                <a:rPr lang="de-DE" sz="1100" dirty="0">
                  <a:latin typeface="Lato"/>
                </a:rPr>
                <a:t>Käsereibe</a:t>
              </a:r>
            </a:p>
            <a:p>
              <a:pPr marL="285750" indent="-285750">
                <a:buFont typeface="Courier New" panose="02070309020205020404" pitchFamily="49" charset="0"/>
                <a:buChar char="o"/>
              </a:pPr>
              <a:r>
                <a:rPr lang="de-DE" sz="1100" dirty="0">
                  <a:latin typeface="Lato"/>
                </a:rPr>
                <a:t>Backofen</a:t>
              </a:r>
            </a:p>
            <a:p>
              <a:pPr marL="285750" indent="-285750">
                <a:buFont typeface="Courier New" panose="02070309020205020404" pitchFamily="49" charset="0"/>
                <a:buChar char="o"/>
              </a:pPr>
              <a:r>
                <a:rPr lang="de-DE" sz="1100" dirty="0">
                  <a:latin typeface="Lato"/>
                </a:rPr>
                <a:t>Pfanne</a:t>
              </a:r>
            </a:p>
            <a:p>
              <a:pPr marL="285750" indent="-285750">
                <a:buFont typeface="Courier New" panose="02070309020205020404" pitchFamily="49" charset="0"/>
                <a:buChar char="o"/>
              </a:pPr>
              <a:r>
                <a:rPr lang="de-DE" sz="1100" dirty="0">
                  <a:latin typeface="Lato"/>
                </a:rPr>
                <a:t>Schneidbrett und Messer</a:t>
              </a:r>
            </a:p>
            <a:p>
              <a:pPr marL="285750" indent="-285750">
                <a:buFont typeface="Courier New" panose="02070309020205020404" pitchFamily="49" charset="0"/>
                <a:buChar char="o"/>
              </a:pPr>
              <a:endParaRPr lang="de-DE" sz="1200" dirty="0">
                <a:latin typeface="Lato"/>
              </a:endParaRPr>
            </a:p>
          </p:txBody>
        </p:sp>
        <p:sp>
          <p:nvSpPr>
            <p:cNvPr id="17" name="Rechteck: abgerundete Ecken 16">
              <a:extLst>
                <a:ext uri="{FF2B5EF4-FFF2-40B4-BE49-F238E27FC236}">
                  <a16:creationId xmlns:a16="http://schemas.microsoft.com/office/drawing/2014/main" id="{0A7967C3-45BE-4DCB-9D03-651EBA4BC5C4}"/>
                </a:ext>
              </a:extLst>
            </p:cNvPr>
            <p:cNvSpPr/>
            <p:nvPr/>
          </p:nvSpPr>
          <p:spPr>
            <a:xfrm rot="499069">
              <a:off x="4066168" y="2840012"/>
              <a:ext cx="2540608" cy="155452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 name="Textfeld 9">
            <a:extLst>
              <a:ext uri="{FF2B5EF4-FFF2-40B4-BE49-F238E27FC236}">
                <a16:creationId xmlns:a16="http://schemas.microsoft.com/office/drawing/2014/main" id="{7547126C-2C6C-4AFD-B478-EB8CB761B92E}"/>
              </a:ext>
            </a:extLst>
          </p:cNvPr>
          <p:cNvSpPr txBox="1"/>
          <p:nvPr/>
        </p:nvSpPr>
        <p:spPr>
          <a:xfrm>
            <a:off x="303075" y="1758011"/>
            <a:ext cx="5940757" cy="538609"/>
          </a:xfrm>
          <a:prstGeom prst="rect">
            <a:avLst/>
          </a:prstGeom>
          <a:noFill/>
        </p:spPr>
        <p:txBody>
          <a:bodyPr wrap="square" rtlCol="0">
            <a:spAutoFit/>
          </a:bodyPr>
          <a:lstStyle/>
          <a:p>
            <a:pPr algn="ctr"/>
            <a:endParaRPr lang="de-DE" sz="900" b="1" dirty="0">
              <a:latin typeface="Lato"/>
            </a:endParaRPr>
          </a:p>
          <a:p>
            <a:pPr algn="ctr"/>
            <a:r>
              <a:rPr lang="de-DE" sz="2000" b="1" dirty="0">
                <a:latin typeface="Lato"/>
              </a:rPr>
              <a:t>HAUPTGANG</a:t>
            </a:r>
          </a:p>
        </p:txBody>
      </p:sp>
    </p:spTree>
    <p:extLst>
      <p:ext uri="{BB962C8B-B14F-4D97-AF65-F5344CB8AC3E}">
        <p14:creationId xmlns:p14="http://schemas.microsoft.com/office/powerpoint/2010/main" val="1053545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42D9B9-B167-408A-86FF-530512913904}"/>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dirty="0"/>
          </a:p>
        </p:txBody>
      </p:sp>
      <p:sp>
        <p:nvSpPr>
          <p:cNvPr id="5" name="Rectangle 4">
            <a:extLst>
              <a:ext uri="{FF2B5EF4-FFF2-40B4-BE49-F238E27FC236}">
                <a16:creationId xmlns:a16="http://schemas.microsoft.com/office/drawing/2014/main" id="{696EC495-9201-4ADA-99EA-F1D92C5FFFE4}"/>
              </a:ext>
            </a:extLst>
          </p:cNvPr>
          <p:cNvSpPr>
            <a:spLocks noChangeArrowheads="1"/>
          </p:cNvSpPr>
          <p:nvPr/>
        </p:nvSpPr>
        <p:spPr bwMode="auto">
          <a:xfrm>
            <a:off x="0" y="15017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A17CBC36-0404-40A4-87FD-62EC5E476DD6}"/>
              </a:ext>
            </a:extLst>
          </p:cNvPr>
          <p:cNvSpPr>
            <a:spLocks noChangeArrowheads="1"/>
          </p:cNvSpPr>
          <p:nvPr/>
        </p:nvSpPr>
        <p:spPr bwMode="auto">
          <a:xfrm>
            <a:off x="0" y="2412087"/>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8" name="Textfeld 17">
            <a:extLst>
              <a:ext uri="{FF2B5EF4-FFF2-40B4-BE49-F238E27FC236}">
                <a16:creationId xmlns:a16="http://schemas.microsoft.com/office/drawing/2014/main" id="{F6C64786-A158-4C51-8B7D-1A6AC30253C8}"/>
              </a:ext>
            </a:extLst>
          </p:cNvPr>
          <p:cNvSpPr txBox="1"/>
          <p:nvPr/>
        </p:nvSpPr>
        <p:spPr>
          <a:xfrm>
            <a:off x="548120" y="2161249"/>
            <a:ext cx="5761757" cy="400110"/>
          </a:xfrm>
          <a:prstGeom prst="rect">
            <a:avLst/>
          </a:prstGeom>
          <a:noFill/>
        </p:spPr>
        <p:txBody>
          <a:bodyPr wrap="square" rtlCol="0">
            <a:spAutoFit/>
          </a:bodyPr>
          <a:lstStyle/>
          <a:p>
            <a:r>
              <a:rPr lang="de-DE" sz="2000" dirty="0">
                <a:solidFill>
                  <a:srgbClr val="C00000"/>
                </a:solidFill>
                <a:latin typeface="Lato"/>
              </a:rPr>
              <a:t>Die BIOSpitzenköche in den sozialen Netzwerken </a:t>
            </a:r>
          </a:p>
        </p:txBody>
      </p:sp>
      <p:pic>
        <p:nvPicPr>
          <p:cNvPr id="20" name="Grafik 19">
            <a:extLst>
              <a:ext uri="{FF2B5EF4-FFF2-40B4-BE49-F238E27FC236}">
                <a16:creationId xmlns:a16="http://schemas.microsoft.com/office/drawing/2014/main" id="{688A307E-661B-4011-BE54-276402CE6BCE}"/>
              </a:ext>
            </a:extLst>
          </p:cNvPr>
          <p:cNvPicPr>
            <a:picLocks noChangeAspect="1"/>
          </p:cNvPicPr>
          <p:nvPr/>
        </p:nvPicPr>
        <p:blipFill rotWithShape="1">
          <a:blip r:embed="rId2"/>
          <a:srcRect l="31166" t="45345" r="62808" b="45244"/>
          <a:stretch/>
        </p:blipFill>
        <p:spPr>
          <a:xfrm>
            <a:off x="512455" y="2633243"/>
            <a:ext cx="1016024" cy="892752"/>
          </a:xfrm>
          <a:prstGeom prst="rect">
            <a:avLst/>
          </a:prstGeom>
        </p:spPr>
      </p:pic>
      <p:sp>
        <p:nvSpPr>
          <p:cNvPr id="21" name="Textfeld 20">
            <a:extLst>
              <a:ext uri="{FF2B5EF4-FFF2-40B4-BE49-F238E27FC236}">
                <a16:creationId xmlns:a16="http://schemas.microsoft.com/office/drawing/2014/main" id="{2DE7ACB2-D5E4-4C8B-AE0F-81DFCB64DFBE}"/>
              </a:ext>
            </a:extLst>
          </p:cNvPr>
          <p:cNvSpPr txBox="1"/>
          <p:nvPr/>
        </p:nvSpPr>
        <p:spPr>
          <a:xfrm>
            <a:off x="1528479" y="2683965"/>
            <a:ext cx="3358099" cy="830997"/>
          </a:xfrm>
          <a:prstGeom prst="rect">
            <a:avLst/>
          </a:prstGeom>
          <a:noFill/>
        </p:spPr>
        <p:txBody>
          <a:bodyPr wrap="none" rtlCol="0">
            <a:spAutoFit/>
          </a:bodyPr>
          <a:lstStyle/>
          <a:p>
            <a:r>
              <a:rPr lang="de-DE" sz="1600" dirty="0">
                <a:latin typeface="Lato "/>
              </a:rPr>
              <a:t>Bei…Facebook @BIOSpitzenkoeche</a:t>
            </a:r>
          </a:p>
          <a:p>
            <a:r>
              <a:rPr lang="de-DE" sz="1600" dirty="0">
                <a:latin typeface="Lato "/>
              </a:rPr>
              <a:t>Bei…Instagram @biospitzenkoeche</a:t>
            </a:r>
          </a:p>
          <a:p>
            <a:r>
              <a:rPr lang="de-DE" sz="1600" dirty="0">
                <a:latin typeface="Lato "/>
              </a:rPr>
              <a:t>Bei…</a:t>
            </a:r>
            <a:r>
              <a:rPr lang="de-DE" sz="1600" dirty="0">
                <a:latin typeface="Lato "/>
                <a:hlinkClick r:id="rId3">
                  <a:extLst>
                    <a:ext uri="{A12FA001-AC4F-418D-AE19-62706E023703}">
                      <ahyp:hlinkClr xmlns:ahyp="http://schemas.microsoft.com/office/drawing/2018/hyperlinkcolor" val="tx"/>
                    </a:ext>
                  </a:extLst>
                </a:hlinkClick>
              </a:rPr>
              <a:t>YouTube</a:t>
            </a:r>
            <a:endParaRPr lang="de-DE" sz="1600" dirty="0">
              <a:latin typeface="Lato "/>
            </a:endParaRPr>
          </a:p>
        </p:txBody>
      </p:sp>
      <p:sp>
        <p:nvSpPr>
          <p:cNvPr id="2" name="Textfeld 1">
            <a:extLst>
              <a:ext uri="{FF2B5EF4-FFF2-40B4-BE49-F238E27FC236}">
                <a16:creationId xmlns:a16="http://schemas.microsoft.com/office/drawing/2014/main" id="{6864CA78-E539-4CAA-BA1C-3BCE25D86799}"/>
              </a:ext>
            </a:extLst>
          </p:cNvPr>
          <p:cNvSpPr txBox="1"/>
          <p:nvPr/>
        </p:nvSpPr>
        <p:spPr>
          <a:xfrm>
            <a:off x="432896" y="3847425"/>
            <a:ext cx="6285791" cy="3386120"/>
          </a:xfrm>
          <a:prstGeom prst="rect">
            <a:avLst/>
          </a:prstGeom>
          <a:noFill/>
        </p:spPr>
        <p:txBody>
          <a:bodyPr wrap="square" rtlCol="0">
            <a:spAutoFit/>
          </a:bodyPr>
          <a:lstStyle/>
          <a:p>
            <a:pPr>
              <a:lnSpc>
                <a:spcPct val="120000"/>
              </a:lnSpc>
            </a:pPr>
            <a:r>
              <a:rPr lang="de-DE" b="1" dirty="0">
                <a:latin typeface="Lato"/>
              </a:rPr>
              <a:t>Wer sind die BIOSpitzenköche?</a:t>
            </a:r>
          </a:p>
          <a:p>
            <a:pPr>
              <a:lnSpc>
                <a:spcPct val="120000"/>
              </a:lnSpc>
            </a:pPr>
            <a:endParaRPr lang="de-DE" b="1" dirty="0">
              <a:latin typeface="Lato"/>
            </a:endParaRPr>
          </a:p>
          <a:p>
            <a:pPr>
              <a:lnSpc>
                <a:spcPct val="120000"/>
              </a:lnSpc>
            </a:pPr>
            <a:r>
              <a:rPr lang="de-DE" sz="1600" dirty="0">
                <a:latin typeface="Lato"/>
              </a:rPr>
              <a:t>Die BIOSpitzenköche sind Teil des Bundesprogramms Ökologischer Landbau und andere Formen nachhaltiger Landwirtschaft (BÖLN), initiiert und finanziert vom Bundesministerium für Ernährung und Landwirtschaft (BMEL). Das Bundesprogramm unterstützt im Rahmen der Zukunftsstrategie ökologischer Landbau (</a:t>
            </a:r>
            <a:r>
              <a:rPr lang="de-DE" sz="1600" dirty="0" err="1">
                <a:latin typeface="Lato"/>
              </a:rPr>
              <a:t>ZöL</a:t>
            </a:r>
            <a:r>
              <a:rPr lang="de-DE" sz="1600" dirty="0">
                <a:latin typeface="Lato"/>
              </a:rPr>
              <a:t>) das Nachhaltigkeitsziel der Bundesregierung, den Anteil der ökologisch bewirtschafteten Fläche bis zum Jahr 2030 auf 20 Prozent zu erhöhen. </a:t>
            </a:r>
            <a:br>
              <a:rPr lang="de-DE" sz="1600" dirty="0">
                <a:latin typeface="Lato"/>
              </a:rPr>
            </a:br>
            <a:r>
              <a:rPr lang="de-DE" sz="1600" dirty="0">
                <a:latin typeface="Lato"/>
              </a:rPr>
              <a:t>Mehr Infos</a:t>
            </a:r>
            <a:r>
              <a:rPr lang="de-DE" sz="1600" dirty="0">
                <a:solidFill>
                  <a:srgbClr val="C00000"/>
                </a:solidFill>
                <a:latin typeface="Lato"/>
              </a:rPr>
              <a:t>: </a:t>
            </a:r>
            <a:r>
              <a:rPr lang="de-DE" sz="1600" dirty="0">
                <a:solidFill>
                  <a:srgbClr val="C00000"/>
                </a:solidFill>
                <a:latin typeface="Lato"/>
                <a:hlinkClick r:id="rId4">
                  <a:extLst>
                    <a:ext uri="{A12FA001-AC4F-418D-AE19-62706E023703}">
                      <ahyp:hlinkClr xmlns:ahyp="http://schemas.microsoft.com/office/drawing/2018/hyperlinkcolor" val="tx"/>
                    </a:ext>
                  </a:extLst>
                </a:hlinkClick>
              </a:rPr>
              <a:t>www.oekolandbau.de</a:t>
            </a:r>
            <a:r>
              <a:rPr lang="de-DE" sz="1600" dirty="0">
                <a:solidFill>
                  <a:srgbClr val="C00000"/>
                </a:solidFill>
                <a:latin typeface="Lato"/>
              </a:rPr>
              <a:t>, </a:t>
            </a:r>
            <a:r>
              <a:rPr lang="de-DE" sz="1600" dirty="0">
                <a:solidFill>
                  <a:srgbClr val="C00000"/>
                </a:solidFill>
                <a:latin typeface="Lato"/>
                <a:hlinkClick r:id="rId5">
                  <a:extLst>
                    <a:ext uri="{A12FA001-AC4F-418D-AE19-62706E023703}">
                      <ahyp:hlinkClr xmlns:ahyp="http://schemas.microsoft.com/office/drawing/2018/hyperlinkcolor" val="tx"/>
                    </a:ext>
                  </a:extLst>
                </a:hlinkClick>
              </a:rPr>
              <a:t>www.biospitzenkoeche-blog.de</a:t>
            </a:r>
            <a:r>
              <a:rPr lang="de-DE" sz="1600" dirty="0">
                <a:solidFill>
                  <a:srgbClr val="C00000"/>
                </a:solidFill>
                <a:latin typeface="Lato"/>
              </a:rPr>
              <a:t> </a:t>
            </a:r>
          </a:p>
        </p:txBody>
      </p:sp>
      <p:sp>
        <p:nvSpPr>
          <p:cNvPr id="12" name="Textfeld 11">
            <a:extLst>
              <a:ext uri="{FF2B5EF4-FFF2-40B4-BE49-F238E27FC236}">
                <a16:creationId xmlns:a16="http://schemas.microsoft.com/office/drawing/2014/main" id="{65D6D231-A0EE-4EDA-98E1-1A89A26F22A9}"/>
              </a:ext>
            </a:extLst>
          </p:cNvPr>
          <p:cNvSpPr txBox="1"/>
          <p:nvPr/>
        </p:nvSpPr>
        <p:spPr>
          <a:xfrm>
            <a:off x="432897" y="7582658"/>
            <a:ext cx="6285791" cy="4309449"/>
          </a:xfrm>
          <a:prstGeom prst="rect">
            <a:avLst/>
          </a:prstGeom>
          <a:noFill/>
        </p:spPr>
        <p:txBody>
          <a:bodyPr wrap="square" rtlCol="0">
            <a:spAutoFit/>
          </a:bodyPr>
          <a:lstStyle/>
          <a:p>
            <a:pPr>
              <a:lnSpc>
                <a:spcPct val="120000"/>
              </a:lnSpc>
            </a:pPr>
            <a:r>
              <a:rPr lang="de-DE" b="1">
                <a:latin typeface="Lato"/>
              </a:rPr>
              <a:t>Was sind die Demonstrationsbetriebe Ökologischer Landbau?</a:t>
            </a:r>
          </a:p>
          <a:p>
            <a:pPr>
              <a:lnSpc>
                <a:spcPct val="120000"/>
              </a:lnSpc>
            </a:pPr>
            <a:endParaRPr lang="de-DE" b="1">
              <a:latin typeface="Lato"/>
            </a:endParaRPr>
          </a:p>
          <a:p>
            <a:pPr>
              <a:lnSpc>
                <a:spcPct val="120000"/>
              </a:lnSpc>
            </a:pPr>
            <a:r>
              <a:rPr lang="de-DE" sz="1600">
                <a:latin typeface="Lato"/>
              </a:rPr>
              <a:t>Bio live erleben – darum geht’s auf den Demonstrationsbetrieben des Netzwerkes Ökologischer Landbau. In Deutschland wirtschaften mehr als 29.000 Betriebe nach ökologischen Richtlinien. Aus dieser Vielfalt hat das Bundesministerium für Ernährung und Landwirtschaft 290 Biohöfe zu Demonstrationsbetrieben ernannt.</a:t>
            </a:r>
          </a:p>
          <a:p>
            <a:pPr>
              <a:lnSpc>
                <a:spcPct val="120000"/>
              </a:lnSpc>
            </a:pPr>
            <a:r>
              <a:rPr lang="de-DE" sz="1600">
                <a:latin typeface="Lato"/>
              </a:rPr>
              <a:t>Diese Bio-Betriebe öffnen ihre Türen für Interessierte sowie für die Presse und zeigen, wie der Ökolandbau in der Praxis funktioniert. </a:t>
            </a:r>
          </a:p>
          <a:p>
            <a:pPr>
              <a:lnSpc>
                <a:spcPct val="120000"/>
              </a:lnSpc>
            </a:pPr>
            <a:endParaRPr lang="de-DE" sz="1600">
              <a:latin typeface="Lato"/>
            </a:endParaRPr>
          </a:p>
          <a:p>
            <a:pPr>
              <a:lnSpc>
                <a:spcPct val="120000"/>
              </a:lnSpc>
            </a:pPr>
            <a:r>
              <a:rPr lang="de-DE" sz="1600">
                <a:latin typeface="Lato"/>
              </a:rPr>
              <a:t>Der Backenholzer Hof ist einer der 290 Demonstrationsbetriebe. Mehr Infos: </a:t>
            </a:r>
            <a:r>
              <a:rPr lang="de-DE" sz="1600">
                <a:solidFill>
                  <a:srgbClr val="C00000"/>
                </a:solidFill>
                <a:latin typeface="Lato"/>
                <a:hlinkClick r:id="rId6">
                  <a:extLst>
                    <a:ext uri="{A12FA001-AC4F-418D-AE19-62706E023703}">
                      <ahyp:hlinkClr xmlns:ahyp="http://schemas.microsoft.com/office/drawing/2018/hyperlinkcolor" val="tx"/>
                    </a:ext>
                  </a:extLst>
                </a:hlinkClick>
              </a:rPr>
              <a:t>www.backensholz.de</a:t>
            </a:r>
            <a:r>
              <a:rPr lang="de-DE" sz="1600">
                <a:solidFill>
                  <a:srgbClr val="C00000"/>
                </a:solidFill>
                <a:latin typeface="Lato"/>
              </a:rPr>
              <a:t> </a:t>
            </a:r>
            <a:br>
              <a:rPr lang="de-DE" sz="1600">
                <a:latin typeface="Lato"/>
              </a:rPr>
            </a:br>
            <a:endParaRPr lang="de-DE" sz="1600">
              <a:latin typeface="Lato"/>
            </a:endParaRPr>
          </a:p>
        </p:txBody>
      </p:sp>
      <p:pic>
        <p:nvPicPr>
          <p:cNvPr id="13" name="Bild 5">
            <a:extLst>
              <a:ext uri="{FF2B5EF4-FFF2-40B4-BE49-F238E27FC236}">
                <a16:creationId xmlns:a16="http://schemas.microsoft.com/office/drawing/2014/main" id="{D8B39FE3-C9D9-45DE-8D1F-B10988472719}"/>
              </a:ext>
            </a:extLst>
          </p:cNvPr>
          <p:cNvPicPr/>
          <p:nvPr/>
        </p:nvPicPr>
        <p:blipFill rotWithShape="1">
          <a:blip r:embed="rId7">
            <a:extLst>
              <a:ext uri="{28A0092B-C50C-407E-A947-70E740481C1C}">
                <a14:useLocalDpi xmlns:a14="http://schemas.microsoft.com/office/drawing/2010/main" val="0"/>
              </a:ext>
            </a:extLst>
          </a:blip>
          <a:srcRect l="27760" t="20838" r="24190" b="10192"/>
          <a:stretch/>
        </p:blipFill>
        <p:spPr bwMode="auto">
          <a:xfrm>
            <a:off x="5061701" y="8053817"/>
            <a:ext cx="1363402" cy="64818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5189986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C0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1250</Words>
  <Application>Microsoft Office PowerPoint</Application>
  <PresentationFormat>Breitbild</PresentationFormat>
  <Paragraphs>153</Paragraphs>
  <Slides>6</Slides>
  <Notes>0</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6</vt:i4>
      </vt:variant>
    </vt:vector>
  </HeadingPairs>
  <TitlesOfParts>
    <vt:vector size="17" baseType="lpstr">
      <vt:lpstr>Arial</vt:lpstr>
      <vt:lpstr>Arial Unicode MS</vt:lpstr>
      <vt:lpstr>Avenir Book</vt:lpstr>
      <vt:lpstr>Calibri</vt:lpstr>
      <vt:lpstr>Calibri Light</vt:lpstr>
      <vt:lpstr>Courier New</vt:lpstr>
      <vt:lpstr>Lato</vt:lpstr>
      <vt:lpstr>Lato </vt:lpstr>
      <vt:lpstr>Lato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sj</dc:creator>
  <cp:lastModifiedBy>sj</cp:lastModifiedBy>
  <cp:revision>96</cp:revision>
  <cp:lastPrinted>2020-11-19T16:07:00Z</cp:lastPrinted>
  <dcterms:created xsi:type="dcterms:W3CDTF">2020-11-16T10:44:57Z</dcterms:created>
  <dcterms:modified xsi:type="dcterms:W3CDTF">2021-05-28T16:23:45Z</dcterms:modified>
</cp:coreProperties>
</file>